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85" r:id="rId3"/>
    <p:sldId id="267" r:id="rId4"/>
    <p:sldId id="268" r:id="rId5"/>
    <p:sldId id="269" r:id="rId6"/>
    <p:sldId id="270" r:id="rId7"/>
    <p:sldId id="274" r:id="rId8"/>
    <p:sldId id="275" r:id="rId9"/>
    <p:sldId id="276" r:id="rId10"/>
    <p:sldId id="277" r:id="rId11"/>
    <p:sldId id="278" r:id="rId12"/>
    <p:sldId id="279" r:id="rId13"/>
    <p:sldId id="280" r:id="rId14"/>
    <p:sldId id="308" r:id="rId15"/>
    <p:sldId id="317" r:id="rId16"/>
    <p:sldId id="291" r:id="rId17"/>
    <p:sldId id="318" r:id="rId18"/>
    <p:sldId id="321" r:id="rId19"/>
    <p:sldId id="320" r:id="rId20"/>
    <p:sldId id="319" r:id="rId21"/>
    <p:sldId id="311" r:id="rId22"/>
    <p:sldId id="312" r:id="rId23"/>
    <p:sldId id="313" r:id="rId24"/>
    <p:sldId id="314" r:id="rId25"/>
    <p:sldId id="315" r:id="rId26"/>
    <p:sldId id="316" r:id="rId27"/>
    <p:sldId id="294" r:id="rId28"/>
    <p:sldId id="295" r:id="rId29"/>
    <p:sldId id="287" r:id="rId30"/>
    <p:sldId id="288" r:id="rId31"/>
    <p:sldId id="290" r:id="rId32"/>
    <p:sldId id="300" r:id="rId33"/>
    <p:sldId id="302" r:id="rId34"/>
    <p:sldId id="305" r:id="rId35"/>
    <p:sldId id="309" r:id="rId36"/>
    <p:sldId id="307" r:id="rId37"/>
    <p:sldId id="310" r:id="rId38"/>
    <p:sldId id="304" r:id="rId39"/>
    <p:sldId id="281"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84086" autoAdjust="0"/>
  </p:normalViewPr>
  <p:slideViewPr>
    <p:cSldViewPr snapToGrid="0">
      <p:cViewPr varScale="1">
        <p:scale>
          <a:sx n="86" d="100"/>
          <a:sy n="86" d="100"/>
        </p:scale>
        <p:origin x="114" y="18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sz="2000" dirty="0">
                <a:solidFill>
                  <a:schemeClr val="tx1"/>
                </a:solidFill>
              </a:rPr>
              <a:t>2019</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1"/>
          <c:order val="0"/>
          <c:tx>
            <c:strRef>
              <c:f>Sheet1!$G$3:$G$4</c:f>
              <c:strCache>
                <c:ptCount val="2"/>
                <c:pt idx="0">
                  <c:v>KELLER </c:v>
                </c:pt>
                <c:pt idx="1">
                  <c:v>TRAFFIC STOPS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Sheet1!$A$5:$A$16</c:f>
              <c:strCache>
                <c:ptCount val="12"/>
                <c:pt idx="0">
                  <c:v>JANUARY </c:v>
                </c:pt>
                <c:pt idx="1">
                  <c:v>FEBRUARY </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Sheet1!$G$5:$G$16</c:f>
              <c:numCache>
                <c:formatCode>General</c:formatCode>
                <c:ptCount val="12"/>
                <c:pt idx="0">
                  <c:v>1432</c:v>
                </c:pt>
                <c:pt idx="1">
                  <c:v>1171</c:v>
                </c:pt>
                <c:pt idx="2">
                  <c:v>1600</c:v>
                </c:pt>
                <c:pt idx="3">
                  <c:v>1414</c:v>
                </c:pt>
                <c:pt idx="4">
                  <c:v>1793</c:v>
                </c:pt>
                <c:pt idx="5">
                  <c:v>1556</c:v>
                </c:pt>
                <c:pt idx="6">
                  <c:v>1608</c:v>
                </c:pt>
                <c:pt idx="7">
                  <c:v>1627</c:v>
                </c:pt>
                <c:pt idx="8">
                  <c:v>1210</c:v>
                </c:pt>
                <c:pt idx="9">
                  <c:v>1732</c:v>
                </c:pt>
                <c:pt idx="10">
                  <c:v>1409</c:v>
                </c:pt>
                <c:pt idx="11">
                  <c:v>1372</c:v>
                </c:pt>
              </c:numCache>
            </c:numRef>
          </c:val>
          <c:smooth val="0"/>
          <c:extLst>
            <c:ext xmlns:c16="http://schemas.microsoft.com/office/drawing/2014/chart" uri="{C3380CC4-5D6E-409C-BE32-E72D297353CC}">
              <c16:uniqueId val="{00000000-D1AD-412B-A68B-A21362FA2216}"/>
            </c:ext>
          </c:extLst>
        </c:ser>
        <c:ser>
          <c:idx val="2"/>
          <c:order val="1"/>
          <c:tx>
            <c:strRef>
              <c:f>Sheet1!$I$3:$I$4</c:f>
              <c:strCache>
                <c:ptCount val="2"/>
                <c:pt idx="0">
                  <c:v>WESTLAKE</c:v>
                </c:pt>
                <c:pt idx="1">
                  <c:v>TRAFFIC STOPS</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Sheet1!$A$5:$A$16</c:f>
              <c:strCache>
                <c:ptCount val="12"/>
                <c:pt idx="0">
                  <c:v>JANUARY </c:v>
                </c:pt>
                <c:pt idx="1">
                  <c:v>FEBRUARY </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Sheet1!$I$5:$I$16</c:f>
              <c:numCache>
                <c:formatCode>General</c:formatCode>
                <c:ptCount val="12"/>
                <c:pt idx="0">
                  <c:v>628</c:v>
                </c:pt>
                <c:pt idx="1">
                  <c:v>360</c:v>
                </c:pt>
                <c:pt idx="2">
                  <c:v>792</c:v>
                </c:pt>
                <c:pt idx="3">
                  <c:v>874</c:v>
                </c:pt>
                <c:pt idx="4">
                  <c:v>933</c:v>
                </c:pt>
                <c:pt idx="5">
                  <c:v>631</c:v>
                </c:pt>
                <c:pt idx="6">
                  <c:v>683</c:v>
                </c:pt>
                <c:pt idx="7">
                  <c:v>671</c:v>
                </c:pt>
                <c:pt idx="8">
                  <c:v>588</c:v>
                </c:pt>
                <c:pt idx="9">
                  <c:v>635</c:v>
                </c:pt>
                <c:pt idx="10">
                  <c:v>540</c:v>
                </c:pt>
                <c:pt idx="11">
                  <c:v>394</c:v>
                </c:pt>
              </c:numCache>
            </c:numRef>
          </c:val>
          <c:smooth val="0"/>
          <c:extLst>
            <c:ext xmlns:c16="http://schemas.microsoft.com/office/drawing/2014/chart" uri="{C3380CC4-5D6E-409C-BE32-E72D297353CC}">
              <c16:uniqueId val="{00000001-D1AD-412B-A68B-A21362FA2216}"/>
            </c:ext>
          </c:extLst>
        </c:ser>
        <c:ser>
          <c:idx val="0"/>
          <c:order val="2"/>
          <c:tx>
            <c:strRef>
              <c:f>Sheet1!$H$3:$H$4</c:f>
              <c:strCache>
                <c:ptCount val="2"/>
                <c:pt idx="0">
                  <c:v>KELLER </c:v>
                </c:pt>
                <c:pt idx="1">
                  <c:v>CITATIONS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val>
            <c:numRef>
              <c:f>Sheet1!$H$5:$H$16</c:f>
              <c:numCache>
                <c:formatCode>General</c:formatCode>
                <c:ptCount val="12"/>
                <c:pt idx="0">
                  <c:v>626</c:v>
                </c:pt>
                <c:pt idx="1">
                  <c:v>433</c:v>
                </c:pt>
                <c:pt idx="2">
                  <c:v>637</c:v>
                </c:pt>
                <c:pt idx="3">
                  <c:v>753</c:v>
                </c:pt>
                <c:pt idx="4">
                  <c:v>836</c:v>
                </c:pt>
                <c:pt idx="5">
                  <c:v>557</c:v>
                </c:pt>
                <c:pt idx="6">
                  <c:v>716</c:v>
                </c:pt>
                <c:pt idx="7">
                  <c:v>733</c:v>
                </c:pt>
                <c:pt idx="8">
                  <c:v>497</c:v>
                </c:pt>
                <c:pt idx="9">
                  <c:v>753</c:v>
                </c:pt>
                <c:pt idx="10">
                  <c:v>584</c:v>
                </c:pt>
                <c:pt idx="11">
                  <c:v>725</c:v>
                </c:pt>
              </c:numCache>
            </c:numRef>
          </c:val>
          <c:smooth val="0"/>
          <c:extLst>
            <c:ext xmlns:c16="http://schemas.microsoft.com/office/drawing/2014/chart" uri="{C3380CC4-5D6E-409C-BE32-E72D297353CC}">
              <c16:uniqueId val="{00000002-D1AD-412B-A68B-A21362FA2216}"/>
            </c:ext>
          </c:extLst>
        </c:ser>
        <c:ser>
          <c:idx val="3"/>
          <c:order val="3"/>
          <c:tx>
            <c:strRef>
              <c:f>Sheet1!$J$3:$J$4</c:f>
              <c:strCache>
                <c:ptCount val="2"/>
                <c:pt idx="0">
                  <c:v>WESTLAKE</c:v>
                </c:pt>
                <c:pt idx="1">
                  <c:v>CITATIONS </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val>
            <c:numRef>
              <c:f>Sheet1!$J$5:$J$16</c:f>
              <c:numCache>
                <c:formatCode>General</c:formatCode>
                <c:ptCount val="12"/>
                <c:pt idx="0">
                  <c:v>564</c:v>
                </c:pt>
                <c:pt idx="1">
                  <c:v>242</c:v>
                </c:pt>
                <c:pt idx="2">
                  <c:v>530</c:v>
                </c:pt>
                <c:pt idx="3">
                  <c:v>592</c:v>
                </c:pt>
                <c:pt idx="4">
                  <c:v>706</c:v>
                </c:pt>
                <c:pt idx="5">
                  <c:v>521</c:v>
                </c:pt>
                <c:pt idx="6">
                  <c:v>536</c:v>
                </c:pt>
                <c:pt idx="7">
                  <c:v>520</c:v>
                </c:pt>
                <c:pt idx="8">
                  <c:v>387</c:v>
                </c:pt>
                <c:pt idx="9">
                  <c:v>492</c:v>
                </c:pt>
                <c:pt idx="10">
                  <c:v>356</c:v>
                </c:pt>
                <c:pt idx="11">
                  <c:v>278</c:v>
                </c:pt>
              </c:numCache>
            </c:numRef>
          </c:val>
          <c:smooth val="0"/>
          <c:extLst>
            <c:ext xmlns:c16="http://schemas.microsoft.com/office/drawing/2014/chart" uri="{C3380CC4-5D6E-409C-BE32-E72D297353CC}">
              <c16:uniqueId val="{00000003-D1AD-412B-A68B-A21362FA2216}"/>
            </c:ext>
          </c:extLst>
        </c:ser>
        <c:dLbls>
          <c:showLegendKey val="0"/>
          <c:showVal val="0"/>
          <c:showCatName val="0"/>
          <c:showSerName val="0"/>
          <c:showPercent val="0"/>
          <c:showBubbleSize val="0"/>
        </c:dLbls>
        <c:marker val="1"/>
        <c:smooth val="0"/>
        <c:axId val="636367936"/>
        <c:axId val="636368264"/>
      </c:lineChart>
      <c:catAx>
        <c:axId val="636367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636368264"/>
        <c:crosses val="autoZero"/>
        <c:auto val="1"/>
        <c:lblAlgn val="ctr"/>
        <c:lblOffset val="100"/>
        <c:noMultiLvlLbl val="0"/>
      </c:catAx>
      <c:valAx>
        <c:axId val="6363682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63636793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r>
              <a:rPr lang="en-US" sz="2000">
                <a:solidFill>
                  <a:schemeClr val="tx1"/>
                </a:solidFill>
              </a:rPr>
              <a:t>2020</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1"/>
          <c:order val="0"/>
          <c:tx>
            <c:strRef>
              <c:f>Sheet1!$B$3:$B$4</c:f>
              <c:strCache>
                <c:ptCount val="2"/>
                <c:pt idx="0">
                  <c:v>KELLER </c:v>
                </c:pt>
                <c:pt idx="1">
                  <c:v>TRAFFIC STOPS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elete val="1"/>
          </c:dLbls>
          <c:cat>
            <c:strRef>
              <c:f>Sheet1!$A$5:$A$16</c:f>
              <c:strCache>
                <c:ptCount val="12"/>
                <c:pt idx="0">
                  <c:v>JANUARY </c:v>
                </c:pt>
                <c:pt idx="1">
                  <c:v>FEBRUARY </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Sheet1!$B$5:$B$16</c:f>
              <c:numCache>
                <c:formatCode>General</c:formatCode>
                <c:ptCount val="12"/>
                <c:pt idx="0">
                  <c:v>1525</c:v>
                </c:pt>
                <c:pt idx="1">
                  <c:v>1229</c:v>
                </c:pt>
                <c:pt idx="2">
                  <c:v>583</c:v>
                </c:pt>
                <c:pt idx="3">
                  <c:v>259</c:v>
                </c:pt>
                <c:pt idx="4">
                  <c:v>984</c:v>
                </c:pt>
                <c:pt idx="5">
                  <c:v>1146</c:v>
                </c:pt>
                <c:pt idx="6">
                  <c:v>1126</c:v>
                </c:pt>
                <c:pt idx="7">
                  <c:v>1027</c:v>
                </c:pt>
                <c:pt idx="8">
                  <c:v>860</c:v>
                </c:pt>
                <c:pt idx="9">
                  <c:v>1008</c:v>
                </c:pt>
                <c:pt idx="10">
                  <c:v>1214</c:v>
                </c:pt>
                <c:pt idx="11">
                  <c:v>998</c:v>
                </c:pt>
              </c:numCache>
            </c:numRef>
          </c:val>
          <c:smooth val="0"/>
          <c:extLst>
            <c:ext xmlns:c16="http://schemas.microsoft.com/office/drawing/2014/chart" uri="{C3380CC4-5D6E-409C-BE32-E72D297353CC}">
              <c16:uniqueId val="{00000000-28A8-4118-ACAC-A26E17040372}"/>
            </c:ext>
          </c:extLst>
        </c:ser>
        <c:ser>
          <c:idx val="2"/>
          <c:order val="1"/>
          <c:tx>
            <c:strRef>
              <c:f>Sheet1!$D$3:$D$4</c:f>
              <c:strCache>
                <c:ptCount val="2"/>
                <c:pt idx="0">
                  <c:v>WESTLAKE</c:v>
                </c:pt>
                <c:pt idx="1">
                  <c:v>TRAFFIC STOPS</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elete val="1"/>
          </c:dLbls>
          <c:cat>
            <c:strRef>
              <c:f>Sheet1!$A$5:$A$16</c:f>
              <c:strCache>
                <c:ptCount val="12"/>
                <c:pt idx="0">
                  <c:v>JANUARY </c:v>
                </c:pt>
                <c:pt idx="1">
                  <c:v>FEBRUARY </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Sheet1!$D$5:$D$16</c:f>
              <c:numCache>
                <c:formatCode>General</c:formatCode>
                <c:ptCount val="12"/>
                <c:pt idx="0">
                  <c:v>727</c:v>
                </c:pt>
                <c:pt idx="1">
                  <c:v>802</c:v>
                </c:pt>
                <c:pt idx="2">
                  <c:v>409</c:v>
                </c:pt>
                <c:pt idx="3">
                  <c:v>179</c:v>
                </c:pt>
                <c:pt idx="4">
                  <c:v>579</c:v>
                </c:pt>
                <c:pt idx="5">
                  <c:v>737</c:v>
                </c:pt>
                <c:pt idx="6">
                  <c:v>751</c:v>
                </c:pt>
                <c:pt idx="7">
                  <c:v>656</c:v>
                </c:pt>
                <c:pt idx="8">
                  <c:v>619</c:v>
                </c:pt>
                <c:pt idx="9">
                  <c:v>545</c:v>
                </c:pt>
                <c:pt idx="10">
                  <c:v>944</c:v>
                </c:pt>
                <c:pt idx="11">
                  <c:v>509</c:v>
                </c:pt>
              </c:numCache>
            </c:numRef>
          </c:val>
          <c:smooth val="0"/>
          <c:extLst>
            <c:ext xmlns:c16="http://schemas.microsoft.com/office/drawing/2014/chart" uri="{C3380CC4-5D6E-409C-BE32-E72D297353CC}">
              <c16:uniqueId val="{00000001-28A8-4118-ACAC-A26E17040372}"/>
            </c:ext>
          </c:extLst>
        </c:ser>
        <c:ser>
          <c:idx val="0"/>
          <c:order val="2"/>
          <c:tx>
            <c:strRef>
              <c:f>Sheet1!$C$3:$C$4</c:f>
              <c:strCache>
                <c:ptCount val="2"/>
                <c:pt idx="0">
                  <c:v>KELLER </c:v>
                </c:pt>
                <c:pt idx="1">
                  <c:v>CITATIONS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elete val="1"/>
          </c:dLbls>
          <c:val>
            <c:numRef>
              <c:f>Sheet1!$C$5:$C$16</c:f>
              <c:numCache>
                <c:formatCode>General</c:formatCode>
                <c:ptCount val="12"/>
                <c:pt idx="0">
                  <c:v>754</c:v>
                </c:pt>
                <c:pt idx="1">
                  <c:v>583</c:v>
                </c:pt>
                <c:pt idx="2">
                  <c:v>287</c:v>
                </c:pt>
                <c:pt idx="3">
                  <c:v>217</c:v>
                </c:pt>
                <c:pt idx="4">
                  <c:v>511</c:v>
                </c:pt>
                <c:pt idx="5">
                  <c:v>813</c:v>
                </c:pt>
                <c:pt idx="6">
                  <c:v>666</c:v>
                </c:pt>
                <c:pt idx="7">
                  <c:v>341</c:v>
                </c:pt>
                <c:pt idx="8">
                  <c:v>436</c:v>
                </c:pt>
                <c:pt idx="9">
                  <c:v>305</c:v>
                </c:pt>
                <c:pt idx="10">
                  <c:v>346</c:v>
                </c:pt>
                <c:pt idx="11">
                  <c:v>313</c:v>
                </c:pt>
              </c:numCache>
            </c:numRef>
          </c:val>
          <c:smooth val="0"/>
          <c:extLst>
            <c:ext xmlns:c16="http://schemas.microsoft.com/office/drawing/2014/chart" uri="{C3380CC4-5D6E-409C-BE32-E72D297353CC}">
              <c16:uniqueId val="{00000002-28A8-4118-ACAC-A26E17040372}"/>
            </c:ext>
          </c:extLst>
        </c:ser>
        <c:ser>
          <c:idx val="3"/>
          <c:order val="3"/>
          <c:tx>
            <c:strRef>
              <c:f>Sheet1!$E$3:$E$4</c:f>
              <c:strCache>
                <c:ptCount val="2"/>
                <c:pt idx="0">
                  <c:v>WESTLAKE</c:v>
                </c:pt>
                <c:pt idx="1">
                  <c:v>CITATIONS </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elete val="1"/>
          </c:dLbls>
          <c:val>
            <c:numRef>
              <c:f>Sheet1!$E$5:$E$16</c:f>
              <c:numCache>
                <c:formatCode>General</c:formatCode>
                <c:ptCount val="12"/>
                <c:pt idx="0">
                  <c:v>567</c:v>
                </c:pt>
                <c:pt idx="1">
                  <c:v>562</c:v>
                </c:pt>
                <c:pt idx="2">
                  <c:v>361</c:v>
                </c:pt>
                <c:pt idx="3">
                  <c:v>159</c:v>
                </c:pt>
                <c:pt idx="4">
                  <c:v>455</c:v>
                </c:pt>
                <c:pt idx="5">
                  <c:v>642</c:v>
                </c:pt>
                <c:pt idx="6">
                  <c:v>623</c:v>
                </c:pt>
                <c:pt idx="7">
                  <c:v>452</c:v>
                </c:pt>
                <c:pt idx="8">
                  <c:v>354</c:v>
                </c:pt>
                <c:pt idx="9">
                  <c:v>277</c:v>
                </c:pt>
                <c:pt idx="10">
                  <c:v>500</c:v>
                </c:pt>
                <c:pt idx="11">
                  <c:v>252</c:v>
                </c:pt>
              </c:numCache>
            </c:numRef>
          </c:val>
          <c:smooth val="0"/>
          <c:extLst>
            <c:ext xmlns:c16="http://schemas.microsoft.com/office/drawing/2014/chart" uri="{C3380CC4-5D6E-409C-BE32-E72D297353CC}">
              <c16:uniqueId val="{00000003-28A8-4118-ACAC-A26E17040372}"/>
            </c:ext>
          </c:extLst>
        </c:ser>
        <c:dLbls>
          <c:showLegendKey val="0"/>
          <c:showVal val="1"/>
          <c:showCatName val="0"/>
          <c:showSerName val="0"/>
          <c:showPercent val="0"/>
          <c:showBubbleSize val="0"/>
        </c:dLbls>
        <c:marker val="1"/>
        <c:smooth val="0"/>
        <c:axId val="636367936"/>
        <c:axId val="636368264"/>
      </c:lineChart>
      <c:catAx>
        <c:axId val="636367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636368264"/>
        <c:crosses val="autoZero"/>
        <c:auto val="1"/>
        <c:lblAlgn val="ctr"/>
        <c:lblOffset val="100"/>
        <c:noMultiLvlLbl val="0"/>
      </c:catAx>
      <c:valAx>
        <c:axId val="6363682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63636793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9F4090-565C-42E4-A775-111503F05A2E}" type="datetimeFigureOut">
              <a:rPr lang="en-US" smtClean="0"/>
              <a:t>3/29/2021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FECF24-254B-43FF-9D66-FFF157DABFDB}" type="slidenum">
              <a:rPr lang="en-US" smtClean="0"/>
              <a:t>‹#›</a:t>
            </a:fld>
            <a:endParaRPr lang="en-US"/>
          </a:p>
        </p:txBody>
      </p:sp>
    </p:spTree>
    <p:extLst>
      <p:ext uri="{BB962C8B-B14F-4D97-AF65-F5344CB8AC3E}">
        <p14:creationId xmlns:p14="http://schemas.microsoft.com/office/powerpoint/2010/main" val="289748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1D058BF-E982-44E7-A5FE-3DA108B07FB0}" type="datetimeFigureOut">
              <a:rPr lang="en-US" smtClean="0"/>
              <a:t>3/29/2021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87FD72-3FEF-41BA-B45B-C6D836559F4E}" type="slidenum">
              <a:rPr lang="en-US" smtClean="0"/>
              <a:t>‹#›</a:t>
            </a:fld>
            <a:endParaRPr lang="en-US"/>
          </a:p>
        </p:txBody>
      </p:sp>
    </p:spTree>
    <p:extLst>
      <p:ext uri="{BB962C8B-B14F-4D97-AF65-F5344CB8AC3E}">
        <p14:creationId xmlns:p14="http://schemas.microsoft.com/office/powerpoint/2010/main" val="182325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D058BF-E982-44E7-A5FE-3DA108B07FB0}" type="datetimeFigureOut">
              <a:rPr lang="en-US" smtClean="0"/>
              <a:t>3/29/2021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87FD72-3FEF-41BA-B45B-C6D836559F4E}" type="slidenum">
              <a:rPr lang="en-US" smtClean="0"/>
              <a:t>‹#›</a:t>
            </a:fld>
            <a:endParaRPr lang="en-US"/>
          </a:p>
        </p:txBody>
      </p:sp>
    </p:spTree>
    <p:extLst>
      <p:ext uri="{BB962C8B-B14F-4D97-AF65-F5344CB8AC3E}">
        <p14:creationId xmlns:p14="http://schemas.microsoft.com/office/powerpoint/2010/main" val="925623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D058BF-E982-44E7-A5FE-3DA108B07FB0}" type="datetimeFigureOut">
              <a:rPr lang="en-US" smtClean="0"/>
              <a:t>3/29/2021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87FD72-3FEF-41BA-B45B-C6D836559F4E}" type="slidenum">
              <a:rPr lang="en-US" smtClean="0"/>
              <a:t>‹#›</a:t>
            </a:fld>
            <a:endParaRPr lang="en-US"/>
          </a:p>
        </p:txBody>
      </p:sp>
    </p:spTree>
    <p:extLst>
      <p:ext uri="{BB962C8B-B14F-4D97-AF65-F5344CB8AC3E}">
        <p14:creationId xmlns:p14="http://schemas.microsoft.com/office/powerpoint/2010/main" val="2316879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1D058BF-E982-44E7-A5FE-3DA108B07FB0}" type="datetimeFigureOut">
              <a:rPr lang="en-US" smtClean="0"/>
              <a:t>3/29/2021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87FD72-3FEF-41BA-B45B-C6D836559F4E}"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57531" y="365125"/>
            <a:ext cx="1013247" cy="1201621"/>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1222" y="365125"/>
            <a:ext cx="1146215" cy="1201621"/>
          </a:xfrm>
          <a:prstGeom prst="rect">
            <a:avLst/>
          </a:prstGeom>
        </p:spPr>
      </p:pic>
    </p:spTree>
    <p:extLst>
      <p:ext uri="{BB962C8B-B14F-4D97-AF65-F5344CB8AC3E}">
        <p14:creationId xmlns:p14="http://schemas.microsoft.com/office/powerpoint/2010/main" val="1091154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D058BF-E982-44E7-A5FE-3DA108B07FB0}" type="datetimeFigureOut">
              <a:rPr lang="en-US" smtClean="0"/>
              <a:t>3/29/2021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87FD72-3FEF-41BA-B45B-C6D836559F4E}" type="slidenum">
              <a:rPr lang="en-US" smtClean="0"/>
              <a:t>‹#›</a:t>
            </a:fld>
            <a:endParaRPr lang="en-US"/>
          </a:p>
        </p:txBody>
      </p:sp>
    </p:spTree>
    <p:extLst>
      <p:ext uri="{BB962C8B-B14F-4D97-AF65-F5344CB8AC3E}">
        <p14:creationId xmlns:p14="http://schemas.microsoft.com/office/powerpoint/2010/main" val="1271330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1D058BF-E982-44E7-A5FE-3DA108B07FB0}" type="datetimeFigureOut">
              <a:rPr lang="en-US" smtClean="0"/>
              <a:t>3/29/2021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87FD72-3FEF-41BA-B45B-C6D836559F4E}" type="slidenum">
              <a:rPr lang="en-US" smtClean="0"/>
              <a:t>‹#›</a:t>
            </a:fld>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222" y="365125"/>
            <a:ext cx="1146215" cy="1201621"/>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57531" y="365125"/>
            <a:ext cx="1013247" cy="1201621"/>
          </a:xfrm>
          <a:prstGeom prst="rect">
            <a:avLst/>
          </a:prstGeom>
        </p:spPr>
      </p:pic>
    </p:spTree>
    <p:extLst>
      <p:ext uri="{BB962C8B-B14F-4D97-AF65-F5344CB8AC3E}">
        <p14:creationId xmlns:p14="http://schemas.microsoft.com/office/powerpoint/2010/main" val="1166367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1D058BF-E982-44E7-A5FE-3DA108B07FB0}" type="datetimeFigureOut">
              <a:rPr lang="en-US" smtClean="0"/>
              <a:t>3/29/2021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87FD72-3FEF-41BA-B45B-C6D836559F4E}" type="slidenum">
              <a:rPr lang="en-US" smtClean="0"/>
              <a:t>‹#›</a:t>
            </a:fld>
            <a:endParaRPr lang="en-US"/>
          </a:p>
        </p:txBody>
      </p:sp>
    </p:spTree>
    <p:extLst>
      <p:ext uri="{BB962C8B-B14F-4D97-AF65-F5344CB8AC3E}">
        <p14:creationId xmlns:p14="http://schemas.microsoft.com/office/powerpoint/2010/main" val="3384730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1D058BF-E982-44E7-A5FE-3DA108B07FB0}" type="datetimeFigureOut">
              <a:rPr lang="en-US" smtClean="0"/>
              <a:t>3/29/2021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87FD72-3FEF-41BA-B45B-C6D836559F4E}" type="slidenum">
              <a:rPr lang="en-US" smtClean="0"/>
              <a:t>‹#›</a:t>
            </a:fld>
            <a:endParaRPr lang="en-US"/>
          </a:p>
        </p:txBody>
      </p:sp>
    </p:spTree>
    <p:extLst>
      <p:ext uri="{BB962C8B-B14F-4D97-AF65-F5344CB8AC3E}">
        <p14:creationId xmlns:p14="http://schemas.microsoft.com/office/powerpoint/2010/main" val="2475737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D058BF-E982-44E7-A5FE-3DA108B07FB0}" type="datetimeFigureOut">
              <a:rPr lang="en-US" smtClean="0"/>
              <a:t>3/29/2021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87FD72-3FEF-41BA-B45B-C6D836559F4E}" type="slidenum">
              <a:rPr lang="en-US" smtClean="0"/>
              <a:t>‹#›</a:t>
            </a:fld>
            <a:endParaRPr lang="en-US"/>
          </a:p>
        </p:txBody>
      </p:sp>
    </p:spTree>
    <p:extLst>
      <p:ext uri="{BB962C8B-B14F-4D97-AF65-F5344CB8AC3E}">
        <p14:creationId xmlns:p14="http://schemas.microsoft.com/office/powerpoint/2010/main" val="851498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1D058BF-E982-44E7-A5FE-3DA108B07FB0}" type="datetimeFigureOut">
              <a:rPr lang="en-US" smtClean="0"/>
              <a:t>3/29/2021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87FD72-3FEF-41BA-B45B-C6D836559F4E}" type="slidenum">
              <a:rPr lang="en-US" smtClean="0"/>
              <a:t>‹#›</a:t>
            </a:fld>
            <a:endParaRPr lang="en-US"/>
          </a:p>
        </p:txBody>
      </p:sp>
    </p:spTree>
    <p:extLst>
      <p:ext uri="{BB962C8B-B14F-4D97-AF65-F5344CB8AC3E}">
        <p14:creationId xmlns:p14="http://schemas.microsoft.com/office/powerpoint/2010/main" val="3569314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1D058BF-E982-44E7-A5FE-3DA108B07FB0}" type="datetimeFigureOut">
              <a:rPr lang="en-US" smtClean="0"/>
              <a:t>3/29/2021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87FD72-3FEF-41BA-B45B-C6D836559F4E}" type="slidenum">
              <a:rPr lang="en-US" smtClean="0"/>
              <a:t>‹#›</a:t>
            </a:fld>
            <a:endParaRPr lang="en-US"/>
          </a:p>
        </p:txBody>
      </p:sp>
    </p:spTree>
    <p:extLst>
      <p:ext uri="{BB962C8B-B14F-4D97-AF65-F5344CB8AC3E}">
        <p14:creationId xmlns:p14="http://schemas.microsoft.com/office/powerpoint/2010/main" val="890722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D058BF-E982-44E7-A5FE-3DA108B07FB0}" type="datetimeFigureOut">
              <a:rPr lang="en-US" smtClean="0"/>
              <a:t>3/29/2021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87FD72-3FEF-41BA-B45B-C6D836559F4E}" type="slidenum">
              <a:rPr lang="en-US" smtClean="0"/>
              <a:t>‹#›</a:t>
            </a:fld>
            <a:endParaRPr lang="en-US"/>
          </a:p>
        </p:txBody>
      </p:sp>
    </p:spTree>
    <p:extLst>
      <p:ext uri="{BB962C8B-B14F-4D97-AF65-F5344CB8AC3E}">
        <p14:creationId xmlns:p14="http://schemas.microsoft.com/office/powerpoint/2010/main" val="29084898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nctcog.org/trans/data/info/measures/transportation-trends-related-to-covid-19"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rreynolds\Desktop\Keller Web Stri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8234" cy="97703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7" descr="C:\Users\rreynolds\Desktop\Green Stri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6375748"/>
            <a:ext cx="12192001" cy="48225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22514" y="6350695"/>
            <a:ext cx="11669486" cy="492443"/>
          </a:xfrm>
          <a:prstGeom prst="rect">
            <a:avLst/>
          </a:prstGeom>
          <a:noFill/>
        </p:spPr>
        <p:txBody>
          <a:bodyPr wrap="square" rtlCol="0">
            <a:spAutoFit/>
          </a:bodyPr>
          <a:lstStyle/>
          <a:p>
            <a:pPr algn="ctr"/>
            <a:r>
              <a:rPr lang="en-US" sz="2600" dirty="0">
                <a:solidFill>
                  <a:schemeClr val="bg1"/>
                </a:solidFill>
              </a:rPr>
              <a:t>Excellence </a:t>
            </a:r>
            <a:r>
              <a:rPr lang="en-US" sz="2600" dirty="0">
                <a:solidFill>
                  <a:schemeClr val="bg1"/>
                </a:solidFill>
                <a:effectLst/>
              </a:rPr>
              <a:t>• </a:t>
            </a:r>
            <a:r>
              <a:rPr lang="en-US" sz="2600" dirty="0">
                <a:solidFill>
                  <a:schemeClr val="bg1"/>
                </a:solidFill>
              </a:rPr>
              <a:t>Integrity </a:t>
            </a:r>
            <a:r>
              <a:rPr lang="en-US" sz="2600" dirty="0">
                <a:solidFill>
                  <a:schemeClr val="bg1"/>
                </a:solidFill>
                <a:effectLst/>
              </a:rPr>
              <a:t>• </a:t>
            </a:r>
            <a:r>
              <a:rPr lang="en-US" sz="2600" dirty="0">
                <a:solidFill>
                  <a:schemeClr val="bg1"/>
                </a:solidFill>
              </a:rPr>
              <a:t>Service </a:t>
            </a:r>
            <a:r>
              <a:rPr lang="en-US" sz="2600" dirty="0">
                <a:solidFill>
                  <a:schemeClr val="bg1"/>
                </a:solidFill>
                <a:effectLst/>
              </a:rPr>
              <a:t>•</a:t>
            </a:r>
            <a:r>
              <a:rPr lang="en-US" sz="2600" dirty="0">
                <a:solidFill>
                  <a:schemeClr val="bg1"/>
                </a:solidFill>
              </a:rPr>
              <a:t> Creativity </a:t>
            </a:r>
            <a:r>
              <a:rPr lang="en-US" sz="2600" dirty="0">
                <a:solidFill>
                  <a:schemeClr val="bg1"/>
                </a:solidFill>
                <a:effectLst/>
              </a:rPr>
              <a:t>• </a:t>
            </a:r>
            <a:r>
              <a:rPr lang="en-US" sz="2600" dirty="0">
                <a:solidFill>
                  <a:schemeClr val="bg1"/>
                </a:solidFill>
              </a:rPr>
              <a:t>Communication</a:t>
            </a:r>
          </a:p>
        </p:txBody>
      </p:sp>
      <p:sp>
        <p:nvSpPr>
          <p:cNvPr id="9" name="Subtitle 2"/>
          <p:cNvSpPr>
            <a:spLocks noGrp="1"/>
          </p:cNvSpPr>
          <p:nvPr>
            <p:ph type="subTitle" idx="1"/>
          </p:nvPr>
        </p:nvSpPr>
        <p:spPr>
          <a:xfrm>
            <a:off x="1524000" y="4226011"/>
            <a:ext cx="9144000" cy="1606377"/>
          </a:xfrm>
        </p:spPr>
        <p:txBody>
          <a:bodyPr>
            <a:normAutofit/>
          </a:bodyPr>
          <a:lstStyle/>
          <a:p>
            <a:r>
              <a:rPr lang="en-US" sz="3200" dirty="0"/>
              <a:t>Chief Bradley G. Fortune</a:t>
            </a:r>
          </a:p>
          <a:p>
            <a:r>
              <a:rPr lang="en-US" sz="3200" dirty="0"/>
              <a:t>March 29, 2021</a:t>
            </a:r>
          </a:p>
        </p:txBody>
      </p:sp>
      <p:sp>
        <p:nvSpPr>
          <p:cNvPr id="10" name="Title 1"/>
          <p:cNvSpPr>
            <a:spLocks noGrp="1"/>
          </p:cNvSpPr>
          <p:nvPr>
            <p:ph type="ctrTitle"/>
          </p:nvPr>
        </p:nvSpPr>
        <p:spPr>
          <a:xfrm>
            <a:off x="1524000" y="1122363"/>
            <a:ext cx="9144000" cy="2387600"/>
          </a:xfrm>
        </p:spPr>
        <p:txBody>
          <a:bodyPr>
            <a:normAutofit fontScale="90000"/>
          </a:bodyPr>
          <a:lstStyle/>
          <a:p>
            <a:r>
              <a:rPr lang="en-US" b="1" dirty="0">
                <a:latin typeface="+mn-lt"/>
              </a:rPr>
              <a:t>Keller Police Department </a:t>
            </a:r>
            <a:br>
              <a:rPr lang="en-US" b="1" dirty="0">
                <a:latin typeface="+mn-lt"/>
              </a:rPr>
            </a:br>
            <a:r>
              <a:rPr lang="en-US" b="1" dirty="0">
                <a:latin typeface="+mn-lt"/>
              </a:rPr>
              <a:t>Town of Westlake </a:t>
            </a:r>
            <a:br>
              <a:rPr lang="en-US" b="1" dirty="0">
                <a:latin typeface="+mn-lt"/>
              </a:rPr>
            </a:br>
            <a:r>
              <a:rPr lang="en-US" b="1" dirty="0">
                <a:latin typeface="+mn-lt"/>
              </a:rPr>
              <a:t>End of Year 2020 </a:t>
            </a:r>
          </a:p>
        </p:txBody>
      </p:sp>
    </p:spTree>
    <p:extLst>
      <p:ext uri="{BB962C8B-B14F-4D97-AF65-F5344CB8AC3E}">
        <p14:creationId xmlns:p14="http://schemas.microsoft.com/office/powerpoint/2010/main" val="375152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1010363" cy="1325563"/>
          </a:xfrm>
        </p:spPr>
        <p:txBody>
          <a:bodyPr>
            <a:normAutofit/>
          </a:bodyPr>
          <a:lstStyle/>
          <a:p>
            <a:r>
              <a:rPr lang="en-US" sz="3800" b="1" dirty="0">
                <a:latin typeface="+mn-lt"/>
              </a:rPr>
              <a:t>Pillar 4:  Community Policing </a:t>
            </a:r>
            <a:br>
              <a:rPr lang="en-US" sz="3800" b="1" dirty="0">
                <a:latin typeface="+mn-lt"/>
              </a:rPr>
            </a:br>
            <a:r>
              <a:rPr lang="en-US" sz="3800" b="1" dirty="0">
                <a:latin typeface="+mn-lt"/>
              </a:rPr>
              <a:t>&amp; Crime Reduction</a:t>
            </a:r>
          </a:p>
        </p:txBody>
      </p:sp>
      <p:sp>
        <p:nvSpPr>
          <p:cNvPr id="3" name="Content Placeholder 2"/>
          <p:cNvSpPr>
            <a:spLocks noGrp="1"/>
          </p:cNvSpPr>
          <p:nvPr>
            <p:ph idx="1"/>
          </p:nvPr>
        </p:nvSpPr>
        <p:spPr>
          <a:xfrm>
            <a:off x="1210040" y="1836615"/>
            <a:ext cx="10266680" cy="4927599"/>
          </a:xfrm>
        </p:spPr>
        <p:txBody>
          <a:bodyPr>
            <a:normAutofit fontScale="85000" lnSpcReduction="20000"/>
          </a:bodyPr>
          <a:lstStyle/>
          <a:p>
            <a:pPr algn="just"/>
            <a:r>
              <a:rPr lang="en-US" dirty="0"/>
              <a:t>Community Policing Policy</a:t>
            </a:r>
          </a:p>
          <a:p>
            <a:pPr algn="just"/>
            <a:r>
              <a:rPr lang="en-US" dirty="0"/>
              <a:t>Employee Evaluations – Adherence to Department Mission &amp; Values</a:t>
            </a:r>
          </a:p>
          <a:p>
            <a:pPr algn="just"/>
            <a:r>
              <a:rPr lang="en-US" dirty="0"/>
              <a:t>Crisis Intervention Training and Response</a:t>
            </a:r>
          </a:p>
          <a:p>
            <a:pPr algn="just"/>
            <a:r>
              <a:rPr lang="en-US" dirty="0"/>
              <a:t>Create Positive Non-Enforcement Interactions (Mentioned Previously)</a:t>
            </a:r>
          </a:p>
          <a:p>
            <a:pPr algn="just"/>
            <a:r>
              <a:rPr lang="en-US" dirty="0"/>
              <a:t>Community Relations Officer Reviews Proposed Building Plans and Makes Recommendations to City Planners</a:t>
            </a:r>
          </a:p>
          <a:p>
            <a:pPr algn="just"/>
            <a:r>
              <a:rPr lang="en-US" dirty="0"/>
              <a:t>Officers, including School Resource Officers, Participate in After-School Activities and Programs, Westlake Academy Walk-</a:t>
            </a:r>
            <a:r>
              <a:rPr lang="en-US" dirty="0" err="1"/>
              <a:t>Thrus</a:t>
            </a:r>
            <a:r>
              <a:rPr lang="en-US" dirty="0"/>
              <a:t>/Report Writing </a:t>
            </a:r>
          </a:p>
          <a:p>
            <a:pPr algn="just"/>
            <a:r>
              <a:rPr lang="en-US" dirty="0"/>
              <a:t>Keller Police Department for Keller Youth Development (KPD4KYD) as Part of Metro Teen Court and HEB Teen Court</a:t>
            </a:r>
          </a:p>
          <a:p>
            <a:pPr algn="just"/>
            <a:r>
              <a:rPr lang="en-US" dirty="0"/>
              <a:t>KISD Police Chief’s Student Forum – April 3, 2021</a:t>
            </a:r>
          </a:p>
          <a:p>
            <a:pPr algn="just"/>
            <a:r>
              <a:rPr lang="en-US" dirty="0"/>
              <a:t>Increase Frequency of Citizen Surveys (In Progress)</a:t>
            </a:r>
          </a:p>
          <a:p>
            <a:pPr algn="just"/>
            <a:r>
              <a:rPr lang="en-US" dirty="0"/>
              <a:t>Expand Recruiting Program (In Progress)</a:t>
            </a:r>
          </a:p>
          <a:p>
            <a:pPr algn="just"/>
            <a:endParaRPr lang="en-US" dirty="0"/>
          </a:p>
        </p:txBody>
      </p:sp>
    </p:spTree>
    <p:extLst>
      <p:ext uri="{BB962C8B-B14F-4D97-AF65-F5344CB8AC3E}">
        <p14:creationId xmlns:p14="http://schemas.microsoft.com/office/powerpoint/2010/main" val="517941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b="1" dirty="0">
                <a:latin typeface="+mn-lt"/>
              </a:rPr>
              <a:t>Pillar 5:  Training &amp; Education</a:t>
            </a:r>
          </a:p>
        </p:txBody>
      </p:sp>
      <p:sp>
        <p:nvSpPr>
          <p:cNvPr id="3" name="Content Placeholder 2"/>
          <p:cNvSpPr>
            <a:spLocks noGrp="1"/>
          </p:cNvSpPr>
          <p:nvPr>
            <p:ph idx="1"/>
          </p:nvPr>
        </p:nvSpPr>
        <p:spPr>
          <a:xfrm>
            <a:off x="993140" y="1837509"/>
            <a:ext cx="10205720" cy="4898570"/>
          </a:xfrm>
        </p:spPr>
        <p:txBody>
          <a:bodyPr>
            <a:normAutofit/>
          </a:bodyPr>
          <a:lstStyle/>
          <a:p>
            <a:pPr algn="just"/>
            <a:r>
              <a:rPr lang="en-US" sz="2400" dirty="0"/>
              <a:t>Specific Classes on Keller’s Website </a:t>
            </a:r>
          </a:p>
          <a:p>
            <a:pPr algn="just"/>
            <a:r>
              <a:rPr lang="en-US" sz="2400" dirty="0"/>
              <a:t>State Mandated Training (TCOLE Ongoing and Certification Requirements) Includes:</a:t>
            </a:r>
          </a:p>
          <a:p>
            <a:pPr lvl="1" algn="just">
              <a:buFont typeface="Courier New" panose="02070309020205020404" pitchFamily="49" charset="0"/>
              <a:buChar char="o"/>
            </a:pPr>
            <a:r>
              <a:rPr lang="en-US" dirty="0"/>
              <a:t>Legal Updates; Use of Force; Racial Profiling; Cultural Diversity; Civilian Interaction Training; Arrest, Search, and Seizure; Understanding Implicit Bias</a:t>
            </a:r>
          </a:p>
          <a:p>
            <a:pPr algn="just"/>
            <a:r>
              <a:rPr lang="en-US" sz="2400" dirty="0"/>
              <a:t>Keller Mandated Training Includes:</a:t>
            </a:r>
          </a:p>
          <a:p>
            <a:pPr lvl="1" algn="just">
              <a:buFont typeface="Courier New" panose="02070309020205020404" pitchFamily="49" charset="0"/>
              <a:buChar char="o"/>
            </a:pPr>
            <a:r>
              <a:rPr lang="en-US" dirty="0"/>
              <a:t>Ethics; Sexual Harassment in the Workplace; Violence in the Workplace</a:t>
            </a:r>
          </a:p>
          <a:p>
            <a:pPr algn="just"/>
            <a:r>
              <a:rPr lang="en-US" sz="2400" dirty="0"/>
              <a:t>Department Mandated Training Includes:</a:t>
            </a:r>
          </a:p>
          <a:p>
            <a:pPr lvl="1" algn="just">
              <a:buFont typeface="Courier New" panose="02070309020205020404" pitchFamily="49" charset="0"/>
              <a:buChar char="o"/>
            </a:pPr>
            <a:r>
              <a:rPr lang="en-US" dirty="0"/>
              <a:t>Response to Resistance; De-Escalation; Anti-Bias and Bias Neutralization; Crowd Control; All Weapons Recertification; Quarterly Firearms Qualification/Training; Quarterly Defensive Tactics; Juvenile Processing</a:t>
            </a:r>
          </a:p>
          <a:p>
            <a:pPr algn="just"/>
            <a:endParaRPr lang="en-US" dirty="0"/>
          </a:p>
        </p:txBody>
      </p:sp>
    </p:spTree>
    <p:extLst>
      <p:ext uri="{BB962C8B-B14F-4D97-AF65-F5344CB8AC3E}">
        <p14:creationId xmlns:p14="http://schemas.microsoft.com/office/powerpoint/2010/main" val="3441508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mn-lt"/>
              </a:rPr>
              <a:t>Pillar 6:  Officer Wellness &amp; Safety</a:t>
            </a:r>
          </a:p>
        </p:txBody>
      </p:sp>
      <p:sp>
        <p:nvSpPr>
          <p:cNvPr id="3" name="Content Placeholder 2"/>
          <p:cNvSpPr>
            <a:spLocks noGrp="1"/>
          </p:cNvSpPr>
          <p:nvPr>
            <p:ph idx="1"/>
          </p:nvPr>
        </p:nvSpPr>
        <p:spPr>
          <a:xfrm>
            <a:off x="838200" y="1825625"/>
            <a:ext cx="10515600" cy="5032375"/>
          </a:xfrm>
        </p:spPr>
        <p:txBody>
          <a:bodyPr>
            <a:normAutofit/>
          </a:bodyPr>
          <a:lstStyle/>
          <a:p>
            <a:pPr algn="just"/>
            <a:r>
              <a:rPr lang="en-US" sz="2400" dirty="0"/>
              <a:t>Texas Statewide “Blue Alert” Emergency Alert System</a:t>
            </a:r>
          </a:p>
          <a:p>
            <a:pPr algn="just"/>
            <a:r>
              <a:rPr lang="en-US" sz="2400" dirty="0"/>
              <a:t>Physical Assessment Every 6 Months – Concept II Row</a:t>
            </a:r>
          </a:p>
          <a:p>
            <a:pPr algn="just"/>
            <a:r>
              <a:rPr lang="en-US" sz="2400" dirty="0"/>
              <a:t>Ballistic Vest for Every Officer; Rifle Body Armor for Patrol, CID, and SWAT; Stab Vests for Detention Officers; Required Wear Policy for Field Units and High-Risk Operations</a:t>
            </a:r>
          </a:p>
          <a:p>
            <a:pPr algn="just"/>
            <a:r>
              <a:rPr lang="en-US" sz="2400" dirty="0"/>
              <a:t>Tactical Emergency Casualty Care, Self-Aid / Buddy-Aid, Tourniquets</a:t>
            </a:r>
          </a:p>
          <a:p>
            <a:pPr algn="just"/>
            <a:r>
              <a:rPr lang="en-US" sz="2400" dirty="0"/>
              <a:t>Chaplain Services</a:t>
            </a:r>
          </a:p>
          <a:p>
            <a:pPr algn="just"/>
            <a:r>
              <a:rPr lang="en-US" sz="2400" dirty="0"/>
              <a:t>Confidential Employee Assistance Program Available – ComPsych Guidance Resources</a:t>
            </a:r>
          </a:p>
          <a:p>
            <a:pPr algn="just"/>
            <a:r>
              <a:rPr lang="en-US" sz="2400" dirty="0"/>
              <a:t>Annual Report on Employee Accidents and Injuries</a:t>
            </a:r>
          </a:p>
          <a:p>
            <a:pPr algn="just"/>
            <a:r>
              <a:rPr lang="en-US" sz="2400" dirty="0"/>
              <a:t>Vehicle Back-Up Cameras</a:t>
            </a:r>
          </a:p>
          <a:p>
            <a:pPr algn="just"/>
            <a:endParaRPr lang="en-US" dirty="0"/>
          </a:p>
        </p:txBody>
      </p:sp>
    </p:spTree>
    <p:extLst>
      <p:ext uri="{BB962C8B-B14F-4D97-AF65-F5344CB8AC3E}">
        <p14:creationId xmlns:p14="http://schemas.microsoft.com/office/powerpoint/2010/main" val="3408172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br>
              <a:rPr lang="en-US" sz="3800" b="1" dirty="0">
                <a:latin typeface="+mn-lt"/>
              </a:rPr>
            </a:br>
            <a:r>
              <a:rPr lang="en-US" sz="3800" b="1" dirty="0">
                <a:latin typeface="+mn-lt"/>
              </a:rPr>
              <a:t>100th Day in Office – 6/16/20 </a:t>
            </a:r>
            <a:br>
              <a:rPr lang="en-US" sz="3800" b="1" dirty="0">
                <a:latin typeface="+mn-lt"/>
              </a:rPr>
            </a:br>
            <a:endParaRPr lang="en-US" sz="3800" b="1" dirty="0">
              <a:latin typeface="+mn-lt"/>
            </a:endParaRPr>
          </a:p>
        </p:txBody>
      </p:sp>
      <p:sp>
        <p:nvSpPr>
          <p:cNvPr id="3" name="Content Placeholder 2"/>
          <p:cNvSpPr>
            <a:spLocks noGrp="1"/>
          </p:cNvSpPr>
          <p:nvPr>
            <p:ph idx="1"/>
          </p:nvPr>
        </p:nvSpPr>
        <p:spPr>
          <a:xfrm>
            <a:off x="838199" y="1690688"/>
            <a:ext cx="10515601" cy="5167311"/>
          </a:xfrm>
        </p:spPr>
        <p:txBody>
          <a:bodyPr>
            <a:noAutofit/>
          </a:bodyPr>
          <a:lstStyle/>
          <a:p>
            <a:pPr algn="just"/>
            <a:r>
              <a:rPr lang="en-US" sz="2400" dirty="0"/>
              <a:t>As a profession, we must do better. Racism and racial discrimination have no part in the policing profession. We must be accountable to our citizens and to one another. </a:t>
            </a:r>
          </a:p>
          <a:p>
            <a:pPr algn="just"/>
            <a:r>
              <a:rPr lang="en-US" sz="2400" dirty="0"/>
              <a:t>Not being a racist (non-racist) is not good enough; we must actively fight against racism (anti-racist).  </a:t>
            </a:r>
          </a:p>
          <a:p>
            <a:pPr algn="just"/>
            <a:r>
              <a:rPr lang="en-US" sz="2400" dirty="0"/>
              <a:t>We are listening and having dialogue.  </a:t>
            </a:r>
          </a:p>
          <a:p>
            <a:pPr algn="just"/>
            <a:r>
              <a:rPr lang="en-US" sz="2400" dirty="0"/>
              <a:t>The men and women of the Keller Police Department represent the values the citizens of Keller and Westlake would expect from their public servants.  </a:t>
            </a:r>
          </a:p>
          <a:p>
            <a:pPr algn="just"/>
            <a:r>
              <a:rPr lang="en-US" sz="2400" dirty="0"/>
              <a:t>Their character and commitment to policing, under the philosophy of procedural justice, epitomizes the culture of the Keller Police Department. </a:t>
            </a:r>
          </a:p>
          <a:p>
            <a:pPr algn="just"/>
            <a:r>
              <a:rPr lang="en-US" sz="2400" dirty="0"/>
              <a:t>Through training, hiring and reinforcing these values, we remain dedicated to intentionally and purposefully elevating our culture to exceed the expectations of our community.</a:t>
            </a:r>
          </a:p>
          <a:p>
            <a:pPr algn="just"/>
            <a:endParaRPr lang="en-US" sz="2400" dirty="0"/>
          </a:p>
        </p:txBody>
      </p:sp>
    </p:spTree>
    <p:extLst>
      <p:ext uri="{BB962C8B-B14F-4D97-AF65-F5344CB8AC3E}">
        <p14:creationId xmlns:p14="http://schemas.microsoft.com/office/powerpoint/2010/main" val="1317963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sz="4000" b="1" dirty="0">
                <a:latin typeface="+mn-lt"/>
              </a:rPr>
            </a:br>
            <a:r>
              <a:rPr lang="en-US" b="1" dirty="0">
                <a:latin typeface="+mn-lt"/>
              </a:rPr>
              <a:t>Performance Measures</a:t>
            </a:r>
            <a:br>
              <a:rPr lang="en-US" sz="4000" b="1" dirty="0">
                <a:latin typeface="+mn-lt"/>
              </a:rPr>
            </a:br>
            <a:endParaRPr lang="en-US" sz="4000" b="1" dirty="0">
              <a:latin typeface="+mn-lt"/>
            </a:endParaRPr>
          </a:p>
        </p:txBody>
      </p:sp>
      <p:sp>
        <p:nvSpPr>
          <p:cNvPr id="3" name="Content Placeholder 2"/>
          <p:cNvSpPr>
            <a:spLocks noGrp="1"/>
          </p:cNvSpPr>
          <p:nvPr>
            <p:ph idx="1"/>
          </p:nvPr>
        </p:nvSpPr>
        <p:spPr>
          <a:xfrm>
            <a:off x="951470" y="2096295"/>
            <a:ext cx="11240529" cy="4351338"/>
          </a:xfrm>
        </p:spPr>
        <p:txBody>
          <a:bodyPr>
            <a:noAutofit/>
          </a:bodyPr>
          <a:lstStyle/>
          <a:p>
            <a:pPr marL="0" indent="0">
              <a:buNone/>
            </a:pPr>
            <a:r>
              <a:rPr lang="en-US" sz="2400" u="sng" dirty="0"/>
              <a:t>Supervisor Retreat: July 2, 2020</a:t>
            </a:r>
          </a:p>
          <a:p>
            <a:r>
              <a:rPr lang="en-US" sz="2400" dirty="0"/>
              <a:t>Crime Rate</a:t>
            </a:r>
          </a:p>
          <a:p>
            <a:r>
              <a:rPr lang="en-US" sz="2400" dirty="0"/>
              <a:t>Traffic Safety</a:t>
            </a:r>
          </a:p>
          <a:p>
            <a:r>
              <a:rPr lang="en-US" sz="2400" dirty="0"/>
              <a:t>Timely Service</a:t>
            </a:r>
          </a:p>
          <a:p>
            <a:r>
              <a:rPr lang="en-US" sz="2400" dirty="0"/>
              <a:t>Quality of Service</a:t>
            </a:r>
          </a:p>
          <a:p>
            <a:endParaRPr lang="en-US" sz="2400" dirty="0"/>
          </a:p>
          <a:p>
            <a:pPr marL="0" indent="0" algn="just">
              <a:buNone/>
            </a:pPr>
            <a:r>
              <a:rPr lang="en-US" sz="2400" dirty="0"/>
              <a:t>As we return to our normal working environment, we remain committed to provide consistent services to ensure public safety. We will resume pre-COVID efforts towards proactive patrol efforts, high visibility traffic enforcement, attending community events as well as business and HOA meetings with the various Westlake stakeholders. </a:t>
            </a:r>
          </a:p>
        </p:txBody>
      </p:sp>
    </p:spTree>
    <p:extLst>
      <p:ext uri="{BB962C8B-B14F-4D97-AF65-F5344CB8AC3E}">
        <p14:creationId xmlns:p14="http://schemas.microsoft.com/office/powerpoint/2010/main" val="38386793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80D92-7023-4983-B2FE-CE0B6A0BECBC}"/>
              </a:ext>
            </a:extLst>
          </p:cNvPr>
          <p:cNvSpPr>
            <a:spLocks noGrp="1"/>
          </p:cNvSpPr>
          <p:nvPr>
            <p:ph type="title"/>
          </p:nvPr>
        </p:nvSpPr>
        <p:spPr/>
        <p:txBody>
          <a:bodyPr/>
          <a:lstStyle/>
          <a:p>
            <a:r>
              <a:rPr lang="en-US" sz="4000" b="1" dirty="0">
                <a:solidFill>
                  <a:prstClr val="black"/>
                </a:solidFill>
                <a:latin typeface="Calibri" panose="020F0502020204030204"/>
              </a:rPr>
              <a:t>Performance Measures</a:t>
            </a:r>
            <a:br>
              <a:rPr lang="en-US" sz="4000" b="1" dirty="0">
                <a:solidFill>
                  <a:prstClr val="black"/>
                </a:solidFill>
                <a:latin typeface="Calibri" panose="020F0502020204030204"/>
              </a:rPr>
            </a:br>
            <a:r>
              <a:rPr lang="en-US" sz="4000" b="1" dirty="0">
                <a:solidFill>
                  <a:prstClr val="black"/>
                </a:solidFill>
                <a:latin typeface="Calibri" panose="020F0502020204030204"/>
              </a:rPr>
              <a:t>Crime Rate – Westlake </a:t>
            </a:r>
            <a:r>
              <a:rPr lang="en-US" dirty="0">
                <a:solidFill>
                  <a:prstClr val="black"/>
                </a:solidFill>
                <a:latin typeface="Calibri" panose="020F0502020204030204"/>
              </a:rPr>
              <a:t> </a:t>
            </a:r>
            <a:endParaRPr lang="en-US" dirty="0"/>
          </a:p>
        </p:txBody>
      </p:sp>
      <p:sp>
        <p:nvSpPr>
          <p:cNvPr id="3" name="Content Placeholder 2">
            <a:extLst>
              <a:ext uri="{FF2B5EF4-FFF2-40B4-BE49-F238E27FC236}">
                <a16:creationId xmlns:a16="http://schemas.microsoft.com/office/drawing/2014/main" id="{C73181A3-418F-449D-A538-B7DF4FD23CC5}"/>
              </a:ext>
            </a:extLst>
          </p:cNvPr>
          <p:cNvSpPr>
            <a:spLocks noGrp="1"/>
          </p:cNvSpPr>
          <p:nvPr>
            <p:ph idx="1"/>
          </p:nvPr>
        </p:nvSpPr>
        <p:spPr>
          <a:xfrm>
            <a:off x="838200" y="2063577"/>
            <a:ext cx="11353800" cy="4794423"/>
          </a:xfrm>
        </p:spPr>
        <p:txBody>
          <a:bodyPr>
            <a:normAutofit lnSpcReduction="10000"/>
          </a:bodyPr>
          <a:lstStyle/>
          <a:p>
            <a:r>
              <a:rPr lang="en-US" sz="2400" u="sng" dirty="0"/>
              <a:t>FBI’s Uniform Crime Reporting (UCR):</a:t>
            </a:r>
            <a:r>
              <a:rPr lang="en-US" sz="2400" dirty="0"/>
              <a:t> </a:t>
            </a:r>
          </a:p>
          <a:p>
            <a:pPr lvl="1"/>
            <a:r>
              <a:rPr lang="en-US" dirty="0"/>
              <a:t>Murder, Rape, Robbery, Aggravated Assault, Burglary, Larceny/Theft, Auto Theft, Arson </a:t>
            </a:r>
          </a:p>
          <a:p>
            <a:pPr lvl="1"/>
            <a:r>
              <a:rPr lang="en-US" dirty="0"/>
              <a:t>3.72 per 1,000 in daytime population (48 Part 1 Crimes)</a:t>
            </a:r>
          </a:p>
          <a:p>
            <a:pPr lvl="1"/>
            <a:r>
              <a:rPr lang="en-US" dirty="0"/>
              <a:t>Over 72% - property crimes </a:t>
            </a:r>
          </a:p>
          <a:p>
            <a:pPr lvl="2"/>
            <a:r>
              <a:rPr lang="en-US" sz="2400" dirty="0"/>
              <a:t>Larceny/thefts from construction sites and unsecured vehicles </a:t>
            </a:r>
          </a:p>
          <a:p>
            <a:pPr lvl="1"/>
            <a:r>
              <a:rPr lang="en-US" dirty="0"/>
              <a:t>Building checks &amp; foot patrols at construction sites</a:t>
            </a:r>
          </a:p>
          <a:p>
            <a:pPr lvl="1"/>
            <a:r>
              <a:rPr lang="en-US" dirty="0"/>
              <a:t>Foot patrols at Westlake Academy &amp; utilized substation to complete reports and return calls. </a:t>
            </a:r>
          </a:p>
          <a:p>
            <a:pPr lvl="1"/>
            <a:r>
              <a:rPr lang="en-US" dirty="0"/>
              <a:t>Worked to enhance relationships with Fidelity Investments, Deloitte University &amp; Charles Schwab. </a:t>
            </a:r>
          </a:p>
          <a:p>
            <a:pPr lvl="1"/>
            <a:r>
              <a:rPr lang="en-US" dirty="0"/>
              <a:t>We intend to resume our relationships with the Homeowners Associations as COVID restrictions are being lifted. </a:t>
            </a:r>
          </a:p>
          <a:p>
            <a:pPr lvl="1"/>
            <a:endParaRPr lang="en-US" dirty="0"/>
          </a:p>
        </p:txBody>
      </p:sp>
    </p:spTree>
    <p:extLst>
      <p:ext uri="{BB962C8B-B14F-4D97-AF65-F5344CB8AC3E}">
        <p14:creationId xmlns:p14="http://schemas.microsoft.com/office/powerpoint/2010/main" val="16733120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prstClr val="black"/>
                </a:solidFill>
                <a:latin typeface="+mn-lt"/>
              </a:rPr>
              <a:t>Performance Measures</a:t>
            </a:r>
            <a:r>
              <a:rPr lang="en-US" dirty="0">
                <a:solidFill>
                  <a:prstClr val="black"/>
                </a:solidFill>
                <a:latin typeface="+mn-lt"/>
              </a:rPr>
              <a:t> </a:t>
            </a:r>
            <a:br>
              <a:rPr lang="en-US" dirty="0">
                <a:solidFill>
                  <a:prstClr val="black"/>
                </a:solidFill>
              </a:rPr>
            </a:br>
            <a:r>
              <a:rPr lang="en-US" sz="4000" b="1" dirty="0">
                <a:latin typeface="+mn-lt"/>
              </a:rPr>
              <a:t>Traffic Safety - Westlake</a:t>
            </a:r>
          </a:p>
        </p:txBody>
      </p:sp>
      <p:sp>
        <p:nvSpPr>
          <p:cNvPr id="3" name="Content Placeholder 2"/>
          <p:cNvSpPr>
            <a:spLocks noGrp="1"/>
          </p:cNvSpPr>
          <p:nvPr>
            <p:ph idx="1"/>
          </p:nvPr>
        </p:nvSpPr>
        <p:spPr>
          <a:xfrm>
            <a:off x="1077364" y="2001794"/>
            <a:ext cx="10037272" cy="4856205"/>
          </a:xfrm>
        </p:spPr>
        <p:txBody>
          <a:bodyPr>
            <a:normAutofit lnSpcReduction="10000"/>
          </a:bodyPr>
          <a:lstStyle/>
          <a:p>
            <a:pPr marL="0" indent="0">
              <a:buNone/>
            </a:pPr>
            <a:r>
              <a:rPr lang="en-US" sz="2400" u="sng" dirty="0"/>
              <a:t>Enforcement, Education, Partnership</a:t>
            </a:r>
          </a:p>
          <a:p>
            <a:r>
              <a:rPr lang="en-US" sz="2400" dirty="0"/>
              <a:t>13.8% decrease in reportable crashes from 2019 </a:t>
            </a:r>
            <a:r>
              <a:rPr lang="en-US" sz="2400" b="1" dirty="0"/>
              <a:t>(94) </a:t>
            </a:r>
            <a:r>
              <a:rPr lang="en-US" sz="2400" dirty="0"/>
              <a:t>to 2020 </a:t>
            </a:r>
            <a:r>
              <a:rPr lang="en-US" sz="2400" b="1" dirty="0"/>
              <a:t>(81)</a:t>
            </a:r>
          </a:p>
          <a:p>
            <a:r>
              <a:rPr lang="en-US" sz="2400" dirty="0"/>
              <a:t>33% decrease in overall crashes from 2019 </a:t>
            </a:r>
            <a:r>
              <a:rPr lang="en-US" sz="2400" b="1" dirty="0"/>
              <a:t>(327) </a:t>
            </a:r>
            <a:r>
              <a:rPr lang="en-US" sz="2400" dirty="0"/>
              <a:t>to 2020 </a:t>
            </a:r>
            <a:r>
              <a:rPr lang="en-US" sz="2400" b="1" dirty="0"/>
              <a:t>(219)</a:t>
            </a:r>
          </a:p>
          <a:p>
            <a:r>
              <a:rPr lang="en-US" sz="2400" dirty="0"/>
              <a:t>Fatality crashes: 2019 </a:t>
            </a:r>
            <a:r>
              <a:rPr lang="en-US" sz="2400" b="1" dirty="0"/>
              <a:t>(2) </a:t>
            </a:r>
            <a:r>
              <a:rPr lang="en-US" sz="2400" dirty="0"/>
              <a:t>to 2020 </a:t>
            </a:r>
            <a:r>
              <a:rPr lang="en-US" sz="2400" b="1" dirty="0"/>
              <a:t>(1)</a:t>
            </a:r>
          </a:p>
          <a:p>
            <a:r>
              <a:rPr lang="en-US" sz="2400" i="1" dirty="0"/>
              <a:t>Top Three Factors for Intersection Crashes </a:t>
            </a:r>
          </a:p>
          <a:p>
            <a:pPr marL="914400" lvl="1" indent="-457200">
              <a:buFont typeface="+mj-lt"/>
              <a:buAutoNum type="arabicPeriod"/>
            </a:pPr>
            <a:r>
              <a:rPr lang="en-US" dirty="0"/>
              <a:t>Failed to Yield Right of Way - Stop Sign or Disregard Stop and Go Sign </a:t>
            </a:r>
          </a:p>
          <a:p>
            <a:pPr marL="914400" lvl="1" indent="-457200">
              <a:buFont typeface="+mj-lt"/>
              <a:buAutoNum type="arabicPeriod"/>
            </a:pPr>
            <a:r>
              <a:rPr lang="en-US" dirty="0"/>
              <a:t>Driver Inattention </a:t>
            </a:r>
          </a:p>
          <a:p>
            <a:pPr marL="914400" lvl="1" indent="-457200">
              <a:buFont typeface="+mj-lt"/>
              <a:buAutoNum type="arabicPeriod"/>
            </a:pPr>
            <a:r>
              <a:rPr lang="en-US" dirty="0"/>
              <a:t>Failed to Control Speed </a:t>
            </a:r>
          </a:p>
          <a:p>
            <a:r>
              <a:rPr lang="en-US" sz="2400" i="1" dirty="0"/>
              <a:t>Top Three Locations for Crashes</a:t>
            </a:r>
          </a:p>
          <a:p>
            <a:pPr marL="914400" lvl="1" indent="-457200">
              <a:spcBef>
                <a:spcPts val="1000"/>
              </a:spcBef>
              <a:buFont typeface="+mj-lt"/>
              <a:buAutoNum type="arabicPeriod"/>
            </a:pPr>
            <a:r>
              <a:rPr lang="en-US" dirty="0"/>
              <a:t>Trophy Lake and SH 114 </a:t>
            </a:r>
          </a:p>
          <a:p>
            <a:pPr marL="914400" lvl="1" indent="-457200">
              <a:spcBef>
                <a:spcPts val="1000"/>
              </a:spcBef>
              <a:buFont typeface="+mj-lt"/>
              <a:buAutoNum type="arabicPeriod"/>
            </a:pPr>
            <a:r>
              <a:rPr lang="en-US" dirty="0"/>
              <a:t>Trophy Club and SH 114 </a:t>
            </a:r>
          </a:p>
          <a:p>
            <a:pPr marL="914400" lvl="1" indent="-457200">
              <a:spcBef>
                <a:spcPts val="1000"/>
              </a:spcBef>
              <a:buFont typeface="+mj-lt"/>
              <a:buAutoNum type="arabicPeriod"/>
            </a:pPr>
            <a:r>
              <a:rPr lang="en-US" dirty="0"/>
              <a:t>US 377 and SH 170 </a:t>
            </a:r>
          </a:p>
          <a:p>
            <a:endParaRPr lang="en-US" dirty="0"/>
          </a:p>
          <a:p>
            <a:endParaRPr lang="en-US" u="sng" dirty="0"/>
          </a:p>
        </p:txBody>
      </p:sp>
    </p:spTree>
    <p:extLst>
      <p:ext uri="{BB962C8B-B14F-4D97-AF65-F5344CB8AC3E}">
        <p14:creationId xmlns:p14="http://schemas.microsoft.com/office/powerpoint/2010/main" val="8068695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A9D57-D211-4F21-9F4C-95A7D795A367}"/>
              </a:ext>
            </a:extLst>
          </p:cNvPr>
          <p:cNvSpPr>
            <a:spLocks noGrp="1"/>
          </p:cNvSpPr>
          <p:nvPr>
            <p:ph type="title"/>
          </p:nvPr>
        </p:nvSpPr>
        <p:spPr/>
        <p:txBody>
          <a:bodyPr/>
          <a:lstStyle/>
          <a:p>
            <a:r>
              <a:rPr lang="en-US" sz="4000" b="1" dirty="0">
                <a:solidFill>
                  <a:prstClr val="black"/>
                </a:solidFill>
                <a:latin typeface="Calibri" panose="020F0502020204030204"/>
              </a:rPr>
              <a:t>Performance Measures</a:t>
            </a:r>
            <a:r>
              <a:rPr lang="en-US" dirty="0">
                <a:solidFill>
                  <a:prstClr val="black"/>
                </a:solidFill>
                <a:latin typeface="Calibri" panose="020F0502020204030204"/>
              </a:rPr>
              <a:t> </a:t>
            </a:r>
            <a:br>
              <a:rPr lang="en-US" dirty="0">
                <a:solidFill>
                  <a:prstClr val="black"/>
                </a:solidFill>
              </a:rPr>
            </a:br>
            <a:r>
              <a:rPr lang="en-US" sz="4000" b="1" dirty="0">
                <a:solidFill>
                  <a:prstClr val="black"/>
                </a:solidFill>
                <a:latin typeface="Calibri" panose="020F0502020204030204"/>
              </a:rPr>
              <a:t>Traffic Safety - Westlake</a:t>
            </a:r>
            <a:endParaRPr lang="en-US" dirty="0"/>
          </a:p>
        </p:txBody>
      </p:sp>
      <p:sp>
        <p:nvSpPr>
          <p:cNvPr id="3" name="Content Placeholder 2">
            <a:extLst>
              <a:ext uri="{FF2B5EF4-FFF2-40B4-BE49-F238E27FC236}">
                <a16:creationId xmlns:a16="http://schemas.microsoft.com/office/drawing/2014/main" id="{49E0A1A6-B258-46C6-9E85-4D41205920D3}"/>
              </a:ext>
            </a:extLst>
          </p:cNvPr>
          <p:cNvSpPr>
            <a:spLocks noGrp="1"/>
          </p:cNvSpPr>
          <p:nvPr>
            <p:ph idx="1"/>
          </p:nvPr>
        </p:nvSpPr>
        <p:spPr>
          <a:xfrm>
            <a:off x="838200" y="1825624"/>
            <a:ext cx="10515600" cy="5032375"/>
          </a:xfrm>
        </p:spPr>
        <p:txBody>
          <a:bodyPr>
            <a:normAutofit/>
          </a:bodyPr>
          <a:lstStyle/>
          <a:p>
            <a:pPr marL="0" indent="0">
              <a:buNone/>
            </a:pPr>
            <a:r>
              <a:rPr lang="en-US" sz="2400" u="sng" dirty="0"/>
              <a:t>COVID-19 Effect</a:t>
            </a:r>
          </a:p>
          <a:p>
            <a:pPr marL="0" indent="0">
              <a:buNone/>
            </a:pPr>
            <a:r>
              <a:rPr lang="en-US" sz="2400" dirty="0"/>
              <a:t>March 17, 2020</a:t>
            </a:r>
          </a:p>
          <a:p>
            <a:pPr lvl="1"/>
            <a:r>
              <a:rPr lang="en-US" dirty="0"/>
              <a:t>Limit personal contact </a:t>
            </a:r>
          </a:p>
          <a:p>
            <a:pPr lvl="1"/>
            <a:r>
              <a:rPr lang="en-US" dirty="0"/>
              <a:t>Limit traffic enforcement to major public safety offenses. </a:t>
            </a:r>
          </a:p>
          <a:p>
            <a:pPr marL="0" indent="0">
              <a:buNone/>
            </a:pPr>
            <a:r>
              <a:rPr lang="en-US" sz="2400" dirty="0"/>
              <a:t> June 25, 2020</a:t>
            </a:r>
          </a:p>
          <a:p>
            <a:pPr lvl="1"/>
            <a:r>
              <a:rPr lang="en-US" dirty="0"/>
              <a:t>All current enforcement strategies remain unchanged.  </a:t>
            </a:r>
          </a:p>
          <a:p>
            <a:pPr marL="0" indent="0">
              <a:buNone/>
            </a:pPr>
            <a:r>
              <a:rPr lang="en-US" sz="2400" dirty="0"/>
              <a:t>July 6, 2020</a:t>
            </a:r>
          </a:p>
          <a:p>
            <a:pPr lvl="1"/>
            <a:r>
              <a:rPr lang="en-US" dirty="0"/>
              <a:t>Traffic enforcement has resumed normal operations with appropriate PPE in place. </a:t>
            </a:r>
          </a:p>
          <a:p>
            <a:pPr lvl="1"/>
            <a:r>
              <a:rPr lang="en-US" dirty="0"/>
              <a:t>Use ticket writers/MDT vs handling violator’s DL/Ins </a:t>
            </a:r>
          </a:p>
        </p:txBody>
      </p:sp>
    </p:spTree>
    <p:extLst>
      <p:ext uri="{BB962C8B-B14F-4D97-AF65-F5344CB8AC3E}">
        <p14:creationId xmlns:p14="http://schemas.microsoft.com/office/powerpoint/2010/main" val="18495919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29C01-E2D5-48A1-BEAC-0B957893511D}"/>
              </a:ext>
            </a:extLst>
          </p:cNvPr>
          <p:cNvSpPr>
            <a:spLocks noGrp="1"/>
          </p:cNvSpPr>
          <p:nvPr>
            <p:ph type="title"/>
          </p:nvPr>
        </p:nvSpPr>
        <p:spPr/>
        <p:txBody>
          <a:bodyPr/>
          <a:lstStyle/>
          <a:p>
            <a:r>
              <a:rPr lang="en-US" sz="4000" b="1" dirty="0">
                <a:solidFill>
                  <a:prstClr val="black"/>
                </a:solidFill>
                <a:latin typeface="Calibri" panose="020F0502020204030204"/>
              </a:rPr>
              <a:t>Performance Measures</a:t>
            </a:r>
            <a:r>
              <a:rPr lang="en-US" dirty="0">
                <a:solidFill>
                  <a:prstClr val="black"/>
                </a:solidFill>
                <a:latin typeface="Calibri" panose="020F0502020204030204"/>
              </a:rPr>
              <a:t> </a:t>
            </a:r>
            <a:br>
              <a:rPr lang="en-US" dirty="0">
                <a:solidFill>
                  <a:prstClr val="black"/>
                </a:solidFill>
              </a:rPr>
            </a:br>
            <a:r>
              <a:rPr lang="en-US" sz="4000" b="1" dirty="0">
                <a:solidFill>
                  <a:prstClr val="black"/>
                </a:solidFill>
                <a:latin typeface="Calibri" panose="020F0502020204030204"/>
              </a:rPr>
              <a:t>Traffic Safety - Westlake</a:t>
            </a:r>
            <a:endParaRPr lang="en-US" dirty="0"/>
          </a:p>
        </p:txBody>
      </p:sp>
      <p:sp>
        <p:nvSpPr>
          <p:cNvPr id="3" name="Content Placeholder 2">
            <a:extLst>
              <a:ext uri="{FF2B5EF4-FFF2-40B4-BE49-F238E27FC236}">
                <a16:creationId xmlns:a16="http://schemas.microsoft.com/office/drawing/2014/main" id="{6E8C4940-337C-4F93-8D89-AC1DE65322CC}"/>
              </a:ext>
            </a:extLst>
          </p:cNvPr>
          <p:cNvSpPr>
            <a:spLocks noGrp="1"/>
          </p:cNvSpPr>
          <p:nvPr>
            <p:ph idx="1"/>
          </p:nvPr>
        </p:nvSpPr>
        <p:spPr>
          <a:xfrm>
            <a:off x="838200" y="1825625"/>
            <a:ext cx="11015546" cy="4351338"/>
          </a:xfrm>
        </p:spPr>
        <p:txBody>
          <a:bodyPr>
            <a:normAutofit fontScale="92500" lnSpcReduction="20000"/>
          </a:bodyPr>
          <a:lstStyle/>
          <a:p>
            <a:r>
              <a:rPr lang="en-US" u="sng" dirty="0"/>
              <a:t>Keller</a:t>
            </a:r>
          </a:p>
          <a:p>
            <a:r>
              <a:rPr lang="en-US" dirty="0"/>
              <a:t>2019 Keller: Stops 17924 Citations 7850</a:t>
            </a:r>
          </a:p>
          <a:p>
            <a:r>
              <a:rPr lang="en-US" dirty="0"/>
              <a:t>2020 Keller: Stops 11959 (49.88% decrease) Citations 5572 (40.88% decrease)</a:t>
            </a:r>
          </a:p>
          <a:p>
            <a:r>
              <a:rPr lang="en-US" u="sng" dirty="0"/>
              <a:t>46.59%</a:t>
            </a:r>
            <a:r>
              <a:rPr lang="en-US" dirty="0"/>
              <a:t> of stops received citations – 2020  </a:t>
            </a:r>
          </a:p>
          <a:p>
            <a:endParaRPr lang="en-US" dirty="0"/>
          </a:p>
          <a:p>
            <a:endParaRPr lang="en-US" dirty="0"/>
          </a:p>
          <a:p>
            <a:r>
              <a:rPr lang="en-US" u="sng" dirty="0"/>
              <a:t>Westlake</a:t>
            </a:r>
          </a:p>
          <a:p>
            <a:r>
              <a:rPr lang="en-US" dirty="0"/>
              <a:t>2019 Westlake: Stops 7729 Citations 5724</a:t>
            </a:r>
          </a:p>
          <a:p>
            <a:r>
              <a:rPr lang="en-US" dirty="0"/>
              <a:t>2020 Westlake: Stops 7457 (3.65% decrease) Citations 5204 (9.99% decrease)</a:t>
            </a:r>
          </a:p>
          <a:p>
            <a:r>
              <a:rPr lang="en-US" u="sng" dirty="0"/>
              <a:t>69.79%</a:t>
            </a:r>
            <a:r>
              <a:rPr lang="en-US" dirty="0"/>
              <a:t> of stops received citations – 2020</a:t>
            </a:r>
          </a:p>
          <a:p>
            <a:endParaRPr lang="en-US" dirty="0"/>
          </a:p>
        </p:txBody>
      </p:sp>
    </p:spTree>
    <p:extLst>
      <p:ext uri="{BB962C8B-B14F-4D97-AF65-F5344CB8AC3E}">
        <p14:creationId xmlns:p14="http://schemas.microsoft.com/office/powerpoint/2010/main" val="6765002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E0188-7502-48B1-96C5-D243C371928C}"/>
              </a:ext>
            </a:extLst>
          </p:cNvPr>
          <p:cNvSpPr>
            <a:spLocks noGrp="1"/>
          </p:cNvSpPr>
          <p:nvPr>
            <p:ph type="title"/>
          </p:nvPr>
        </p:nvSpPr>
        <p:spPr/>
        <p:txBody>
          <a:bodyPr/>
          <a:lstStyle/>
          <a:p>
            <a:r>
              <a:rPr lang="en-US" sz="4000" b="1" dirty="0">
                <a:solidFill>
                  <a:prstClr val="black"/>
                </a:solidFill>
                <a:latin typeface="Calibri" panose="020F0502020204030204"/>
              </a:rPr>
              <a:t>Performance Measures</a:t>
            </a:r>
            <a:r>
              <a:rPr lang="en-US" dirty="0">
                <a:solidFill>
                  <a:prstClr val="black"/>
                </a:solidFill>
                <a:latin typeface="Calibri" panose="020F0502020204030204"/>
              </a:rPr>
              <a:t> </a:t>
            </a:r>
            <a:br>
              <a:rPr lang="en-US" dirty="0">
                <a:solidFill>
                  <a:prstClr val="black"/>
                </a:solidFill>
              </a:rPr>
            </a:br>
            <a:r>
              <a:rPr lang="en-US" sz="4000" b="1" dirty="0">
                <a:solidFill>
                  <a:prstClr val="black"/>
                </a:solidFill>
                <a:latin typeface="Calibri" panose="020F0502020204030204"/>
              </a:rPr>
              <a:t>Traffic Safety - Westlake</a:t>
            </a:r>
            <a:endParaRPr lang="en-US" dirty="0"/>
          </a:p>
        </p:txBody>
      </p:sp>
      <p:graphicFrame>
        <p:nvGraphicFramePr>
          <p:cNvPr id="4" name="Content Placeholder 3">
            <a:extLst>
              <a:ext uri="{FF2B5EF4-FFF2-40B4-BE49-F238E27FC236}">
                <a16:creationId xmlns:a16="http://schemas.microsoft.com/office/drawing/2014/main" id="{632E22B0-60AB-4CD3-8CAA-95B9FCFC68EE}"/>
              </a:ext>
            </a:extLst>
          </p:cNvPr>
          <p:cNvGraphicFramePr>
            <a:graphicFrameLocks noGrp="1"/>
          </p:cNvGraphicFramePr>
          <p:nvPr>
            <p:ph idx="1"/>
            <p:extLst>
              <p:ext uri="{D42A27DB-BD31-4B8C-83A1-F6EECF244321}">
                <p14:modId xmlns:p14="http://schemas.microsoft.com/office/powerpoint/2010/main" val="683043808"/>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26166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mn-lt"/>
              </a:rPr>
              <a:t>Department Mission &amp; Values</a:t>
            </a:r>
          </a:p>
        </p:txBody>
      </p:sp>
      <p:sp>
        <p:nvSpPr>
          <p:cNvPr id="3" name="Content Placeholder 2"/>
          <p:cNvSpPr>
            <a:spLocks noGrp="1"/>
          </p:cNvSpPr>
          <p:nvPr>
            <p:ph idx="1"/>
          </p:nvPr>
        </p:nvSpPr>
        <p:spPr>
          <a:xfrm>
            <a:off x="838200" y="2041490"/>
            <a:ext cx="10515600" cy="4593771"/>
          </a:xfrm>
        </p:spPr>
        <p:txBody>
          <a:bodyPr>
            <a:normAutofit/>
          </a:bodyPr>
          <a:lstStyle/>
          <a:p>
            <a:pPr marL="0" indent="0" algn="just">
              <a:buNone/>
            </a:pPr>
            <a:r>
              <a:rPr lang="en-US" sz="2400" dirty="0"/>
              <a:t>The Keller Police Department is a value driven organization committed to excellence and will partner with the community to make Keller a better place to live, visit and conduct business.</a:t>
            </a:r>
          </a:p>
          <a:p>
            <a:pPr algn="just"/>
            <a:endParaRPr lang="en-US" sz="2400" dirty="0"/>
          </a:p>
          <a:p>
            <a:pPr algn="just"/>
            <a:r>
              <a:rPr lang="en-US" sz="2400" dirty="0"/>
              <a:t>E</a:t>
            </a:r>
            <a:r>
              <a:rPr lang="en-US" sz="2400" baseline="30000" dirty="0"/>
              <a:t>4</a:t>
            </a:r>
            <a:r>
              <a:rPr lang="en-US" sz="2400" dirty="0"/>
              <a:t> Core Value System</a:t>
            </a:r>
            <a:endParaRPr lang="en-US" sz="2400" baseline="30000" dirty="0"/>
          </a:p>
          <a:p>
            <a:pPr lvl="1" algn="just"/>
            <a:r>
              <a:rPr lang="en-US" dirty="0"/>
              <a:t>Empathy</a:t>
            </a:r>
          </a:p>
          <a:p>
            <a:pPr lvl="1" algn="just"/>
            <a:r>
              <a:rPr lang="en-US" dirty="0"/>
              <a:t>Edification</a:t>
            </a:r>
          </a:p>
          <a:p>
            <a:pPr lvl="1" algn="just"/>
            <a:r>
              <a:rPr lang="en-US" dirty="0"/>
              <a:t>Enthusiasm</a:t>
            </a:r>
          </a:p>
          <a:p>
            <a:pPr lvl="1" algn="just"/>
            <a:r>
              <a:rPr lang="en-US" dirty="0"/>
              <a:t>Excellence</a:t>
            </a:r>
          </a:p>
        </p:txBody>
      </p:sp>
    </p:spTree>
    <p:extLst>
      <p:ext uri="{BB962C8B-B14F-4D97-AF65-F5344CB8AC3E}">
        <p14:creationId xmlns:p14="http://schemas.microsoft.com/office/powerpoint/2010/main" val="11632874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836A4-E740-4552-9314-E620587BA933}"/>
              </a:ext>
            </a:extLst>
          </p:cNvPr>
          <p:cNvSpPr>
            <a:spLocks noGrp="1"/>
          </p:cNvSpPr>
          <p:nvPr>
            <p:ph type="title"/>
          </p:nvPr>
        </p:nvSpPr>
        <p:spPr/>
        <p:txBody>
          <a:bodyPr/>
          <a:lstStyle/>
          <a:p>
            <a:r>
              <a:rPr lang="en-US" sz="4000" b="1" dirty="0">
                <a:solidFill>
                  <a:prstClr val="black"/>
                </a:solidFill>
                <a:latin typeface="Calibri" panose="020F0502020204030204"/>
              </a:rPr>
              <a:t>Performance Measures</a:t>
            </a:r>
            <a:r>
              <a:rPr lang="en-US" dirty="0">
                <a:solidFill>
                  <a:prstClr val="black"/>
                </a:solidFill>
                <a:latin typeface="Calibri" panose="020F0502020204030204"/>
              </a:rPr>
              <a:t> </a:t>
            </a:r>
            <a:br>
              <a:rPr lang="en-US" dirty="0">
                <a:solidFill>
                  <a:prstClr val="black"/>
                </a:solidFill>
              </a:rPr>
            </a:br>
            <a:r>
              <a:rPr lang="en-US" sz="4000" b="1" dirty="0">
                <a:solidFill>
                  <a:prstClr val="black"/>
                </a:solidFill>
                <a:latin typeface="Calibri" panose="020F0502020204030204"/>
              </a:rPr>
              <a:t>Traffic Safety - Westlake</a:t>
            </a:r>
            <a:endParaRPr lang="en-US" dirty="0"/>
          </a:p>
        </p:txBody>
      </p:sp>
      <p:graphicFrame>
        <p:nvGraphicFramePr>
          <p:cNvPr id="4" name="Content Placeholder 3">
            <a:extLst>
              <a:ext uri="{FF2B5EF4-FFF2-40B4-BE49-F238E27FC236}">
                <a16:creationId xmlns:a16="http://schemas.microsoft.com/office/drawing/2014/main" id="{D48D7C7F-DF20-42B6-8642-B852AE76374A}"/>
              </a:ext>
            </a:extLst>
          </p:cNvPr>
          <p:cNvGraphicFramePr>
            <a:graphicFrameLocks noGrp="1"/>
          </p:cNvGraphicFramePr>
          <p:nvPr>
            <p:ph idx="1"/>
            <p:extLst>
              <p:ext uri="{D42A27DB-BD31-4B8C-83A1-F6EECF244321}">
                <p14:modId xmlns:p14="http://schemas.microsoft.com/office/powerpoint/2010/main" val="1477024525"/>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54750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50E3C-1FB6-46F3-B0EC-2E99B9EBFD09}"/>
              </a:ext>
            </a:extLst>
          </p:cNvPr>
          <p:cNvSpPr>
            <a:spLocks noGrp="1"/>
          </p:cNvSpPr>
          <p:nvPr>
            <p:ph type="title"/>
          </p:nvPr>
        </p:nvSpPr>
        <p:spPr>
          <a:xfrm>
            <a:off x="1828800" y="365125"/>
            <a:ext cx="8649730" cy="1325563"/>
          </a:xfrm>
        </p:spPr>
        <p:txBody>
          <a:bodyPr>
            <a:normAutofit/>
          </a:bodyPr>
          <a:lstStyle/>
          <a:p>
            <a:r>
              <a:rPr lang="en-US" sz="4000" b="1" dirty="0">
                <a:latin typeface="+mn-lt"/>
              </a:rPr>
              <a:t>North Central Texas Council Of Government (NCTCOG)</a:t>
            </a:r>
          </a:p>
        </p:txBody>
      </p:sp>
      <p:sp>
        <p:nvSpPr>
          <p:cNvPr id="3" name="Content Placeholder 2">
            <a:extLst>
              <a:ext uri="{FF2B5EF4-FFF2-40B4-BE49-F238E27FC236}">
                <a16:creationId xmlns:a16="http://schemas.microsoft.com/office/drawing/2014/main" id="{1678FB13-04E6-49E4-8C7F-BED0461F0CA8}"/>
              </a:ext>
            </a:extLst>
          </p:cNvPr>
          <p:cNvSpPr>
            <a:spLocks noGrp="1"/>
          </p:cNvSpPr>
          <p:nvPr>
            <p:ph idx="1"/>
          </p:nvPr>
        </p:nvSpPr>
        <p:spPr>
          <a:xfrm>
            <a:off x="838200" y="1825625"/>
            <a:ext cx="10515600" cy="4351338"/>
          </a:xfrm>
        </p:spPr>
        <p:txBody>
          <a:bodyPr>
            <a:normAutofit/>
          </a:bodyPr>
          <a:lstStyle/>
          <a:p>
            <a:pPr marL="0" indent="0" algn="ctr">
              <a:buNone/>
            </a:pPr>
            <a:r>
              <a:rPr lang="en-US" sz="2400" dirty="0"/>
              <a:t>Changing Mobility - Travel Behavior Response to COVID-19</a:t>
            </a:r>
            <a:endParaRPr lang="en-US" sz="2400" u="sng" dirty="0">
              <a:ea typeface="Calibri" panose="020F0502020204030204" pitchFamily="34" charset="0"/>
              <a:hlinkClick r:id="rId2">
                <a:extLst>
                  <a:ext uri="{A12FA001-AC4F-418D-AE19-62706E023703}">
                    <ahyp:hlinkClr xmlns:ahyp="http://schemas.microsoft.com/office/drawing/2018/hyperlinkcolor" val="tx"/>
                  </a:ext>
                </a:extLst>
              </a:hlinkClick>
            </a:endParaRPr>
          </a:p>
          <a:p>
            <a:endParaRPr lang="en-US" sz="2400" u="sng" dirty="0">
              <a:solidFill>
                <a:srgbClr val="0563C1"/>
              </a:solidFill>
              <a:ea typeface="Calibri" panose="020F0502020204030204" pitchFamily="34" charset="0"/>
              <a:hlinkClick r:id="rId2">
                <a:extLst>
                  <a:ext uri="{A12FA001-AC4F-418D-AE19-62706E023703}">
                    <ahyp:hlinkClr xmlns:ahyp="http://schemas.microsoft.com/office/drawing/2018/hyperlinkcolor" val="tx"/>
                  </a:ext>
                </a:extLst>
              </a:hlinkClick>
            </a:endParaRPr>
          </a:p>
          <a:p>
            <a:pPr marL="0" indent="0" algn="ctr">
              <a:buNone/>
            </a:pPr>
            <a:r>
              <a:rPr lang="en-US" sz="2400" u="sng" dirty="0">
                <a:solidFill>
                  <a:srgbClr val="0563C1"/>
                </a:solidFill>
                <a:ea typeface="Calibri" panose="020F0502020204030204" pitchFamily="34" charset="0"/>
                <a:hlinkClick r:id="rId2">
                  <a:extLst>
                    <a:ext uri="{A12FA001-AC4F-418D-AE19-62706E023703}">
                      <ahyp:hlinkClr xmlns:ahyp="http://schemas.microsoft.com/office/drawing/2018/hyperlinkcolor" val="tx"/>
                    </a:ext>
                  </a:extLst>
                </a:hlinkClick>
              </a:rPr>
              <a:t>https://www.nctcog.org/trans/data/info/measures/transportation-trends-related-to-covid-19</a:t>
            </a:r>
            <a:endParaRPr lang="en-US" sz="2400" dirty="0"/>
          </a:p>
        </p:txBody>
      </p:sp>
    </p:spTree>
    <p:extLst>
      <p:ext uri="{BB962C8B-B14F-4D97-AF65-F5344CB8AC3E}">
        <p14:creationId xmlns:p14="http://schemas.microsoft.com/office/powerpoint/2010/main" val="5684886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E800C-81C6-4C02-A609-EB37D69B4D57}"/>
              </a:ext>
            </a:extLst>
          </p:cNvPr>
          <p:cNvSpPr>
            <a:spLocks noGrp="1"/>
          </p:cNvSpPr>
          <p:nvPr>
            <p:ph type="title"/>
          </p:nvPr>
        </p:nvSpPr>
        <p:spPr>
          <a:xfrm>
            <a:off x="1828800" y="365125"/>
            <a:ext cx="8625016" cy="1325563"/>
          </a:xfrm>
        </p:spPr>
        <p:txBody>
          <a:bodyPr>
            <a:normAutofit/>
          </a:bodyPr>
          <a:lstStyle/>
          <a:p>
            <a:r>
              <a:rPr lang="en-US" sz="4000" b="1" dirty="0">
                <a:latin typeface="+mn-lt"/>
              </a:rPr>
              <a:t>Percent Change in Average Weekday Freeway Volumes</a:t>
            </a:r>
            <a:endParaRPr lang="en-US" sz="4000" dirty="0">
              <a:latin typeface="+mn-lt"/>
            </a:endParaRPr>
          </a:p>
        </p:txBody>
      </p:sp>
      <p:pic>
        <p:nvPicPr>
          <p:cNvPr id="4" name="Content Placeholder 3">
            <a:extLst>
              <a:ext uri="{FF2B5EF4-FFF2-40B4-BE49-F238E27FC236}">
                <a16:creationId xmlns:a16="http://schemas.microsoft.com/office/drawing/2014/main" id="{889EB255-5FC2-4123-8174-B3F12A5D25D6}"/>
              </a:ext>
            </a:extLst>
          </p:cNvPr>
          <p:cNvPicPr>
            <a:picLocks noGrp="1" noChangeAspect="1"/>
          </p:cNvPicPr>
          <p:nvPr>
            <p:ph idx="1"/>
          </p:nvPr>
        </p:nvPicPr>
        <p:blipFill rotWithShape="1">
          <a:blip r:embed="rId2"/>
          <a:srcRect t="9160"/>
          <a:stretch/>
        </p:blipFill>
        <p:spPr>
          <a:xfrm>
            <a:off x="1436133" y="1690688"/>
            <a:ext cx="9319734" cy="5056101"/>
          </a:xfrm>
          <a:prstGeom prst="rect">
            <a:avLst/>
          </a:prstGeom>
        </p:spPr>
      </p:pic>
    </p:spTree>
    <p:extLst>
      <p:ext uri="{BB962C8B-B14F-4D97-AF65-F5344CB8AC3E}">
        <p14:creationId xmlns:p14="http://schemas.microsoft.com/office/powerpoint/2010/main" val="10631543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A0DDC-2018-4411-A536-0A7253B8C8CD}"/>
              </a:ext>
            </a:extLst>
          </p:cNvPr>
          <p:cNvSpPr>
            <a:spLocks noGrp="1"/>
          </p:cNvSpPr>
          <p:nvPr>
            <p:ph type="title"/>
          </p:nvPr>
        </p:nvSpPr>
        <p:spPr/>
        <p:txBody>
          <a:bodyPr>
            <a:normAutofit/>
          </a:bodyPr>
          <a:lstStyle/>
          <a:p>
            <a:r>
              <a:rPr lang="en-US" sz="4000" b="1" dirty="0">
                <a:latin typeface="+mn-lt"/>
              </a:rPr>
              <a:t>Freeway Speed by Time of Day</a:t>
            </a:r>
            <a:endParaRPr lang="en-US" sz="4000" dirty="0">
              <a:latin typeface="+mn-lt"/>
            </a:endParaRPr>
          </a:p>
        </p:txBody>
      </p:sp>
      <p:pic>
        <p:nvPicPr>
          <p:cNvPr id="4" name="Content Placeholder 3">
            <a:extLst>
              <a:ext uri="{FF2B5EF4-FFF2-40B4-BE49-F238E27FC236}">
                <a16:creationId xmlns:a16="http://schemas.microsoft.com/office/drawing/2014/main" id="{B6B10432-0D73-41D1-A80D-24F025F957C4}"/>
              </a:ext>
            </a:extLst>
          </p:cNvPr>
          <p:cNvPicPr>
            <a:picLocks noGrp="1" noChangeAspect="1"/>
          </p:cNvPicPr>
          <p:nvPr>
            <p:ph idx="1"/>
          </p:nvPr>
        </p:nvPicPr>
        <p:blipFill rotWithShape="1">
          <a:blip r:embed="rId2"/>
          <a:srcRect t="8728"/>
          <a:stretch/>
        </p:blipFill>
        <p:spPr>
          <a:xfrm>
            <a:off x="1457989" y="1690688"/>
            <a:ext cx="9372407" cy="5019029"/>
          </a:xfrm>
          <a:prstGeom prst="rect">
            <a:avLst/>
          </a:prstGeom>
        </p:spPr>
      </p:pic>
    </p:spTree>
    <p:extLst>
      <p:ext uri="{BB962C8B-B14F-4D97-AF65-F5344CB8AC3E}">
        <p14:creationId xmlns:p14="http://schemas.microsoft.com/office/powerpoint/2010/main" val="17406424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36081-C0F5-48F6-AB55-A0DB090A4EB8}"/>
              </a:ext>
            </a:extLst>
          </p:cNvPr>
          <p:cNvSpPr>
            <a:spLocks noGrp="1"/>
          </p:cNvSpPr>
          <p:nvPr>
            <p:ph type="title"/>
          </p:nvPr>
        </p:nvSpPr>
        <p:spPr/>
        <p:txBody>
          <a:bodyPr>
            <a:normAutofit/>
          </a:bodyPr>
          <a:lstStyle/>
          <a:p>
            <a:r>
              <a:rPr lang="en-US" sz="4000" b="1" dirty="0">
                <a:latin typeface="+mn-lt"/>
              </a:rPr>
              <a:t>Crash Rates</a:t>
            </a:r>
          </a:p>
        </p:txBody>
      </p:sp>
      <p:pic>
        <p:nvPicPr>
          <p:cNvPr id="4" name="Content Placeholder 3">
            <a:extLst>
              <a:ext uri="{FF2B5EF4-FFF2-40B4-BE49-F238E27FC236}">
                <a16:creationId xmlns:a16="http://schemas.microsoft.com/office/drawing/2014/main" id="{E2002B25-4E19-40F5-A01E-5B215F37A3E4}"/>
              </a:ext>
            </a:extLst>
          </p:cNvPr>
          <p:cNvPicPr>
            <a:picLocks noGrp="1" noChangeAspect="1"/>
          </p:cNvPicPr>
          <p:nvPr>
            <p:ph idx="1"/>
          </p:nvPr>
        </p:nvPicPr>
        <p:blipFill rotWithShape="1">
          <a:blip r:embed="rId2"/>
          <a:srcRect t="8309"/>
          <a:stretch/>
        </p:blipFill>
        <p:spPr>
          <a:xfrm>
            <a:off x="1594022" y="1704399"/>
            <a:ext cx="9230671" cy="5054747"/>
          </a:xfrm>
          <a:prstGeom prst="rect">
            <a:avLst/>
          </a:prstGeom>
        </p:spPr>
      </p:pic>
    </p:spTree>
    <p:extLst>
      <p:ext uri="{BB962C8B-B14F-4D97-AF65-F5344CB8AC3E}">
        <p14:creationId xmlns:p14="http://schemas.microsoft.com/office/powerpoint/2010/main" val="32228335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64039-C7DC-4134-B0A5-C5A094C51C21}"/>
              </a:ext>
            </a:extLst>
          </p:cNvPr>
          <p:cNvSpPr>
            <a:spLocks noGrp="1"/>
          </p:cNvSpPr>
          <p:nvPr>
            <p:ph type="title"/>
          </p:nvPr>
        </p:nvSpPr>
        <p:spPr/>
        <p:txBody>
          <a:bodyPr>
            <a:normAutofit/>
          </a:bodyPr>
          <a:lstStyle/>
          <a:p>
            <a:r>
              <a:rPr lang="en-US" sz="4000" b="1" dirty="0">
                <a:latin typeface="+mn-lt"/>
              </a:rPr>
              <a:t>Number of Crashes</a:t>
            </a:r>
          </a:p>
        </p:txBody>
      </p:sp>
      <p:pic>
        <p:nvPicPr>
          <p:cNvPr id="4" name="Content Placeholder 3">
            <a:extLst>
              <a:ext uri="{FF2B5EF4-FFF2-40B4-BE49-F238E27FC236}">
                <a16:creationId xmlns:a16="http://schemas.microsoft.com/office/drawing/2014/main" id="{194E7F20-D487-48F4-93A7-8D908A15D7FA}"/>
              </a:ext>
            </a:extLst>
          </p:cNvPr>
          <p:cNvPicPr>
            <a:picLocks noGrp="1" noChangeAspect="1"/>
          </p:cNvPicPr>
          <p:nvPr>
            <p:ph idx="1"/>
          </p:nvPr>
        </p:nvPicPr>
        <p:blipFill rotWithShape="1">
          <a:blip r:embed="rId2"/>
          <a:srcRect t="8309"/>
          <a:stretch/>
        </p:blipFill>
        <p:spPr>
          <a:xfrm>
            <a:off x="1546419" y="1690688"/>
            <a:ext cx="9255708" cy="5068457"/>
          </a:xfrm>
          <a:prstGeom prst="rect">
            <a:avLst/>
          </a:prstGeom>
        </p:spPr>
      </p:pic>
    </p:spTree>
    <p:extLst>
      <p:ext uri="{BB962C8B-B14F-4D97-AF65-F5344CB8AC3E}">
        <p14:creationId xmlns:p14="http://schemas.microsoft.com/office/powerpoint/2010/main" val="29265809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43FF6-C390-4EDA-9F1A-793EDEE92269}"/>
              </a:ext>
            </a:extLst>
          </p:cNvPr>
          <p:cNvSpPr>
            <a:spLocks noGrp="1"/>
          </p:cNvSpPr>
          <p:nvPr>
            <p:ph type="title"/>
          </p:nvPr>
        </p:nvSpPr>
        <p:spPr/>
        <p:txBody>
          <a:bodyPr>
            <a:normAutofit/>
          </a:bodyPr>
          <a:lstStyle/>
          <a:p>
            <a:r>
              <a:rPr lang="en-US" sz="4000" b="1" dirty="0">
                <a:latin typeface="+mn-lt"/>
              </a:rPr>
              <a:t>Percent Change in Crash Rates</a:t>
            </a:r>
          </a:p>
        </p:txBody>
      </p:sp>
      <p:pic>
        <p:nvPicPr>
          <p:cNvPr id="4" name="Content Placeholder 3">
            <a:extLst>
              <a:ext uri="{FF2B5EF4-FFF2-40B4-BE49-F238E27FC236}">
                <a16:creationId xmlns:a16="http://schemas.microsoft.com/office/drawing/2014/main" id="{0F36DA42-D03E-448A-BBA7-7BED84FDB2B1}"/>
              </a:ext>
            </a:extLst>
          </p:cNvPr>
          <p:cNvPicPr>
            <a:picLocks noGrp="1" noChangeAspect="1"/>
          </p:cNvPicPr>
          <p:nvPr>
            <p:ph idx="1"/>
          </p:nvPr>
        </p:nvPicPr>
        <p:blipFill rotWithShape="1">
          <a:blip r:embed="rId2"/>
          <a:srcRect t="8309"/>
          <a:stretch/>
        </p:blipFill>
        <p:spPr>
          <a:xfrm>
            <a:off x="1546419" y="1690689"/>
            <a:ext cx="9233143" cy="5056100"/>
          </a:xfrm>
          <a:prstGeom prst="rect">
            <a:avLst/>
          </a:prstGeom>
        </p:spPr>
      </p:pic>
    </p:spTree>
    <p:extLst>
      <p:ext uri="{BB962C8B-B14F-4D97-AF65-F5344CB8AC3E}">
        <p14:creationId xmlns:p14="http://schemas.microsoft.com/office/powerpoint/2010/main" val="12489003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prstClr val="black"/>
                </a:solidFill>
                <a:latin typeface="+mn-lt"/>
              </a:rPr>
              <a:t>Performance Measures</a:t>
            </a:r>
            <a:br>
              <a:rPr lang="en-US" sz="4000" b="1" dirty="0">
                <a:solidFill>
                  <a:prstClr val="black"/>
                </a:solidFill>
                <a:latin typeface="Calibri" panose="020F0502020204030204"/>
              </a:rPr>
            </a:br>
            <a:r>
              <a:rPr lang="en-US" sz="4000" b="1" dirty="0">
                <a:solidFill>
                  <a:prstClr val="black"/>
                </a:solidFill>
                <a:latin typeface="+mn-lt"/>
                <a:ea typeface="+mn-ea"/>
                <a:cs typeface="+mn-cs"/>
              </a:rPr>
              <a:t>Timely Service</a:t>
            </a:r>
            <a:r>
              <a:rPr lang="en-US" sz="4000" b="1" dirty="0">
                <a:solidFill>
                  <a:prstClr val="black"/>
                </a:solidFill>
                <a:latin typeface="+mn-lt"/>
              </a:rPr>
              <a:t> </a:t>
            </a:r>
            <a:endParaRPr lang="en-US" sz="4000" b="1" dirty="0">
              <a:latin typeface="+mn-lt"/>
            </a:endParaRPr>
          </a:p>
        </p:txBody>
      </p:sp>
      <p:sp>
        <p:nvSpPr>
          <p:cNvPr id="3" name="Content Placeholder 2"/>
          <p:cNvSpPr>
            <a:spLocks noGrp="1"/>
          </p:cNvSpPr>
          <p:nvPr>
            <p:ph idx="1"/>
          </p:nvPr>
        </p:nvSpPr>
        <p:spPr>
          <a:xfrm>
            <a:off x="838201" y="2075935"/>
            <a:ext cx="9889028" cy="4217406"/>
          </a:xfrm>
        </p:spPr>
        <p:txBody>
          <a:bodyPr>
            <a:normAutofit/>
          </a:bodyPr>
          <a:lstStyle/>
          <a:p>
            <a:pPr marL="0" indent="0">
              <a:buNone/>
            </a:pPr>
            <a:r>
              <a:rPr lang="en-US" sz="2400" u="sng" dirty="0"/>
              <a:t>Keller-Westlake Service Community</a:t>
            </a:r>
          </a:p>
          <a:p>
            <a:pPr algn="just"/>
            <a:r>
              <a:rPr lang="en-US" sz="2400" dirty="0"/>
              <a:t>NETCOM: Answer 911 in &lt; 10 seconds (Goal 90%) </a:t>
            </a:r>
            <a:r>
              <a:rPr lang="en-US" sz="2400" b="1" dirty="0"/>
              <a:t>99%</a:t>
            </a:r>
            <a:r>
              <a:rPr lang="en-US" sz="2400" dirty="0"/>
              <a:t> </a:t>
            </a:r>
          </a:p>
          <a:p>
            <a:pPr marL="231775" indent="-231775" algn="just"/>
            <a:r>
              <a:rPr lang="en-US" sz="2400" dirty="0"/>
              <a:t>NETCOM: Answer 911 to Dispatch appropriate service (PD, FD, EMS) </a:t>
            </a:r>
          </a:p>
          <a:p>
            <a:pPr marL="0" indent="0" algn="just">
              <a:buNone/>
            </a:pPr>
            <a:r>
              <a:rPr lang="en-US" sz="2400" dirty="0"/>
              <a:t>(Goal &lt; 90 seconds) </a:t>
            </a:r>
            <a:r>
              <a:rPr lang="en-US" sz="2400" b="1" dirty="0"/>
              <a:t>:49 seconds </a:t>
            </a:r>
          </a:p>
          <a:p>
            <a:pPr algn="just"/>
            <a:r>
              <a:rPr lang="en-US" sz="2400" dirty="0"/>
              <a:t>Patrol Response Time to Priority 1 Call: (Goal &lt;4 min) </a:t>
            </a:r>
            <a:r>
              <a:rPr lang="en-US" sz="2400" b="1" dirty="0"/>
              <a:t>3:27 (Drive Time)</a:t>
            </a:r>
            <a:endParaRPr lang="en-US" sz="2400" dirty="0"/>
          </a:p>
          <a:p>
            <a:pPr algn="just"/>
            <a:r>
              <a:rPr lang="en-US" sz="2400" dirty="0"/>
              <a:t>Patrol Response Time to All Priority Calls: (Goal &lt;15 min) </a:t>
            </a:r>
            <a:r>
              <a:rPr lang="en-US" sz="2400" b="1" dirty="0"/>
              <a:t>11:06</a:t>
            </a:r>
          </a:p>
          <a:p>
            <a:pPr algn="just"/>
            <a:r>
              <a:rPr lang="en-US" sz="2400" b="1" dirty="0"/>
              <a:t>Respect of citizen’s time</a:t>
            </a:r>
            <a:endParaRPr lang="en-US" sz="2400" dirty="0"/>
          </a:p>
        </p:txBody>
      </p:sp>
    </p:spTree>
    <p:extLst>
      <p:ext uri="{BB962C8B-B14F-4D97-AF65-F5344CB8AC3E}">
        <p14:creationId xmlns:p14="http://schemas.microsoft.com/office/powerpoint/2010/main" val="4388570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2823"/>
            <a:ext cx="10515600" cy="1325563"/>
          </a:xfrm>
        </p:spPr>
        <p:txBody>
          <a:bodyPr/>
          <a:lstStyle/>
          <a:p>
            <a:r>
              <a:rPr lang="en-US" sz="4000" b="1" dirty="0">
                <a:solidFill>
                  <a:prstClr val="black"/>
                </a:solidFill>
                <a:latin typeface="+mn-lt"/>
              </a:rPr>
              <a:t>Performance Measures</a:t>
            </a:r>
            <a:br>
              <a:rPr lang="en-US" sz="4000" b="1" dirty="0">
                <a:solidFill>
                  <a:prstClr val="black"/>
                </a:solidFill>
                <a:latin typeface="Calibri" panose="020F0502020204030204"/>
              </a:rPr>
            </a:br>
            <a:r>
              <a:rPr lang="en-US" sz="4000" b="1" dirty="0">
                <a:solidFill>
                  <a:prstClr val="black"/>
                </a:solidFill>
                <a:latin typeface="+mn-lt"/>
                <a:ea typeface="+mn-ea"/>
                <a:cs typeface="+mn-cs"/>
              </a:rPr>
              <a:t>Quality of Service - Westlake</a:t>
            </a:r>
            <a:endParaRPr lang="en-US" sz="4000" b="1" dirty="0">
              <a:latin typeface="+mn-lt"/>
            </a:endParaRPr>
          </a:p>
        </p:txBody>
      </p:sp>
      <p:sp>
        <p:nvSpPr>
          <p:cNvPr id="3" name="Content Placeholder 2"/>
          <p:cNvSpPr>
            <a:spLocks noGrp="1"/>
          </p:cNvSpPr>
          <p:nvPr>
            <p:ph idx="1"/>
          </p:nvPr>
        </p:nvSpPr>
        <p:spPr>
          <a:xfrm>
            <a:off x="838200" y="1668386"/>
            <a:ext cx="10515600" cy="5189614"/>
          </a:xfrm>
        </p:spPr>
        <p:txBody>
          <a:bodyPr>
            <a:normAutofit/>
          </a:bodyPr>
          <a:lstStyle/>
          <a:p>
            <a:pPr marL="0" indent="0">
              <a:buNone/>
            </a:pPr>
            <a:r>
              <a:rPr lang="en-US" sz="2400" u="sng" dirty="0"/>
              <a:t>Keller-Westlake Police Services Survey Jan/Feb 2020 </a:t>
            </a:r>
          </a:p>
          <a:p>
            <a:r>
              <a:rPr lang="en-US" sz="2400" dirty="0"/>
              <a:t>92.8% Very Professional and Caring; Exceeding Expectations </a:t>
            </a:r>
          </a:p>
          <a:p>
            <a:r>
              <a:rPr lang="en-US" sz="2400" dirty="0"/>
              <a:t>99% Met or Exceeded Expectations.</a:t>
            </a:r>
          </a:p>
          <a:p>
            <a:r>
              <a:rPr lang="en-US" sz="2400" dirty="0"/>
              <a:t>93.3% Overall Rating of Excellent </a:t>
            </a:r>
          </a:p>
          <a:p>
            <a:r>
              <a:rPr lang="en-US" sz="2400" dirty="0"/>
              <a:t>100% of the Westlake respondents stating they feel safe walking alone in the neighborhood or workplace at night.</a:t>
            </a:r>
          </a:p>
          <a:p>
            <a:endParaRPr lang="en-US" sz="2400" dirty="0"/>
          </a:p>
          <a:p>
            <a:pPr marL="0" indent="0">
              <a:buNone/>
            </a:pPr>
            <a:r>
              <a:rPr lang="en-US" sz="2400" u="sng" dirty="0"/>
              <a:t>Consistent Communication - Vital</a:t>
            </a:r>
          </a:p>
          <a:p>
            <a:r>
              <a:rPr lang="en-US" sz="2400" dirty="0">
                <a:solidFill>
                  <a:prstClr val="black"/>
                </a:solidFill>
              </a:rPr>
              <a:t>Westlake Deputy Town Manager Simon</a:t>
            </a:r>
          </a:p>
          <a:p>
            <a:r>
              <a:rPr lang="en-US" sz="2400" dirty="0">
                <a:solidFill>
                  <a:prstClr val="black"/>
                </a:solidFill>
              </a:rPr>
              <a:t>Chief Fortune</a:t>
            </a:r>
          </a:p>
          <a:p>
            <a:r>
              <a:rPr lang="en-US" sz="2400" dirty="0">
                <a:solidFill>
                  <a:prstClr val="black"/>
                </a:solidFill>
              </a:rPr>
              <a:t>Captain Talkington</a:t>
            </a:r>
          </a:p>
          <a:p>
            <a:endParaRPr lang="en-US" sz="2400" dirty="0">
              <a:solidFill>
                <a:prstClr val="black"/>
              </a:solidFill>
            </a:endParaRPr>
          </a:p>
          <a:p>
            <a:endParaRPr lang="en-US" sz="2400" dirty="0">
              <a:solidFill>
                <a:prstClr val="black"/>
              </a:solidFill>
            </a:endParaRPr>
          </a:p>
          <a:p>
            <a:endParaRPr lang="en-US" sz="2400" dirty="0">
              <a:solidFill>
                <a:prstClr val="black"/>
              </a:solidFill>
            </a:endParaRPr>
          </a:p>
        </p:txBody>
      </p:sp>
    </p:spTree>
    <p:extLst>
      <p:ext uri="{BB962C8B-B14F-4D97-AF65-F5344CB8AC3E}">
        <p14:creationId xmlns:p14="http://schemas.microsoft.com/office/powerpoint/2010/main" val="37353397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1083"/>
            <a:ext cx="10515600" cy="1159727"/>
          </a:xfrm>
        </p:spPr>
        <p:txBody>
          <a:bodyPr>
            <a:normAutofit/>
          </a:bodyPr>
          <a:lstStyle/>
          <a:p>
            <a:r>
              <a:rPr lang="en-US" sz="4000" b="1" dirty="0">
                <a:latin typeface="+mn-lt"/>
              </a:rPr>
              <a:t>Staffing</a:t>
            </a:r>
          </a:p>
        </p:txBody>
      </p:sp>
      <p:sp>
        <p:nvSpPr>
          <p:cNvPr id="3" name="Content Placeholder 2"/>
          <p:cNvSpPr>
            <a:spLocks noGrp="1"/>
          </p:cNvSpPr>
          <p:nvPr>
            <p:ph idx="1"/>
          </p:nvPr>
        </p:nvSpPr>
        <p:spPr>
          <a:xfrm>
            <a:off x="838200" y="1825624"/>
            <a:ext cx="10515600" cy="5032375"/>
          </a:xfrm>
        </p:spPr>
        <p:txBody>
          <a:bodyPr/>
          <a:lstStyle/>
          <a:p>
            <a:endParaRPr lang="en-US" dirty="0"/>
          </a:p>
          <a:p>
            <a:endParaRPr lang="en-US" dirty="0"/>
          </a:p>
          <a:p>
            <a:endParaRPr lang="en-US" dirty="0">
              <a:solidFill>
                <a:prstClr val="black"/>
              </a:solidFill>
              <a:ea typeface="+mj-ea"/>
              <a:cs typeface="+mj-cs"/>
            </a:endParaRPr>
          </a:p>
          <a:p>
            <a:endParaRPr lang="en-US" dirty="0">
              <a:solidFill>
                <a:prstClr val="black"/>
              </a:solidFill>
              <a:ea typeface="+mj-ea"/>
              <a:cs typeface="+mj-cs"/>
            </a:endParaRPr>
          </a:p>
          <a:p>
            <a:endParaRPr lang="en-US" dirty="0">
              <a:solidFill>
                <a:prstClr val="black"/>
              </a:solidFill>
              <a:ea typeface="+mj-ea"/>
              <a:cs typeface="+mj-cs"/>
            </a:endParaRPr>
          </a:p>
          <a:p>
            <a:endParaRPr lang="en-US" dirty="0">
              <a:solidFill>
                <a:prstClr val="black"/>
              </a:solidFill>
              <a:ea typeface="+mj-ea"/>
              <a:cs typeface="+mj-cs"/>
            </a:endParaRPr>
          </a:p>
          <a:p>
            <a:endParaRPr lang="en-US" dirty="0">
              <a:solidFill>
                <a:prstClr val="black"/>
              </a:solidFill>
              <a:ea typeface="+mj-ea"/>
              <a:cs typeface="+mj-cs"/>
            </a:endParaRPr>
          </a:p>
          <a:p>
            <a:endParaRPr lang="en-US" dirty="0">
              <a:solidFill>
                <a:prstClr val="black"/>
              </a:solidFill>
              <a:ea typeface="+mj-ea"/>
              <a:cs typeface="+mj-cs"/>
            </a:endParaRPr>
          </a:p>
        </p:txBody>
      </p:sp>
      <p:graphicFrame>
        <p:nvGraphicFramePr>
          <p:cNvPr id="4" name="Table 3"/>
          <p:cNvGraphicFramePr>
            <a:graphicFrameLocks noGrp="1"/>
          </p:cNvGraphicFramePr>
          <p:nvPr>
            <p:extLst>
              <p:ext uri="{D42A27DB-BD31-4B8C-83A1-F6EECF244321}">
                <p14:modId xmlns:p14="http://schemas.microsoft.com/office/powerpoint/2010/main" val="889930702"/>
              </p:ext>
            </p:extLst>
          </p:nvPr>
        </p:nvGraphicFramePr>
        <p:xfrm>
          <a:off x="3029414" y="1215422"/>
          <a:ext cx="6133171" cy="5319130"/>
        </p:xfrm>
        <a:graphic>
          <a:graphicData uri="http://schemas.openxmlformats.org/drawingml/2006/table">
            <a:tbl>
              <a:tblPr firstRow="1" firstCol="1" bandRow="1"/>
              <a:tblGrid>
                <a:gridCol w="4718236">
                  <a:extLst>
                    <a:ext uri="{9D8B030D-6E8A-4147-A177-3AD203B41FA5}">
                      <a16:colId xmlns:a16="http://schemas.microsoft.com/office/drawing/2014/main" val="20000"/>
                    </a:ext>
                  </a:extLst>
                </a:gridCol>
                <a:gridCol w="1414935">
                  <a:extLst>
                    <a:ext uri="{9D8B030D-6E8A-4147-A177-3AD203B41FA5}">
                      <a16:colId xmlns:a16="http://schemas.microsoft.com/office/drawing/2014/main" val="20001"/>
                    </a:ext>
                  </a:extLst>
                </a:gridCol>
              </a:tblGrid>
              <a:tr h="312890">
                <a:tc>
                  <a:txBody>
                    <a:bodyPr/>
                    <a:lstStyle/>
                    <a:p>
                      <a:pPr marL="0" marR="0" algn="ctr">
                        <a:lnSpc>
                          <a:spcPct val="107000"/>
                        </a:lnSpc>
                        <a:spcBef>
                          <a:spcPts val="0"/>
                        </a:spcBef>
                        <a:spcAft>
                          <a:spcPts val="0"/>
                        </a:spcAft>
                      </a:pPr>
                      <a:r>
                        <a:rPr lang="en-US" sz="20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Title/Rank</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4472C4"/>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marL="0" marR="0" algn="ctr">
                        <a:lnSpc>
                          <a:spcPct val="107000"/>
                        </a:lnSpc>
                        <a:spcBef>
                          <a:spcPts val="0"/>
                        </a:spcBef>
                        <a:spcAft>
                          <a:spcPts val="0"/>
                        </a:spcAft>
                      </a:pPr>
                      <a:r>
                        <a:rPr lang="en-US" sz="20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Authorized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extLst>
                  <a:ext uri="{0D108BD9-81ED-4DB2-BD59-A6C34878D82A}">
                    <a16:rowId xmlns:a16="http://schemas.microsoft.com/office/drawing/2014/main" val="10000"/>
                  </a:ext>
                </a:extLst>
              </a:tr>
              <a:tr h="312890">
                <a:tc>
                  <a:txBody>
                    <a:bodyPr/>
                    <a:lstStyle/>
                    <a:p>
                      <a:pPr marL="0" marR="0">
                        <a:lnSpc>
                          <a:spcPct val="107000"/>
                        </a:lnSpc>
                        <a:spcBef>
                          <a:spcPts val="0"/>
                        </a:spcBef>
                        <a:spcAft>
                          <a:spcPts val="0"/>
                        </a:spcAft>
                      </a:pP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Police Chief</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10001"/>
                  </a:ext>
                </a:extLst>
              </a:tr>
              <a:tr h="312890">
                <a:tc>
                  <a:txBody>
                    <a:bodyPr/>
                    <a:lstStyle/>
                    <a:p>
                      <a:pPr marL="0" marR="0">
                        <a:lnSpc>
                          <a:spcPct val="107000"/>
                        </a:lnSpc>
                        <a:spcBef>
                          <a:spcPts val="0"/>
                        </a:spcBef>
                        <a:spcAft>
                          <a:spcPts val="0"/>
                        </a:spcAft>
                      </a:pP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Police Captain</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10002"/>
                  </a:ext>
                </a:extLst>
              </a:tr>
              <a:tr h="312890">
                <a:tc>
                  <a:txBody>
                    <a:bodyPr/>
                    <a:lstStyle/>
                    <a:p>
                      <a:pPr marL="0" marR="0">
                        <a:lnSpc>
                          <a:spcPct val="107000"/>
                        </a:lnSpc>
                        <a:spcBef>
                          <a:spcPts val="0"/>
                        </a:spcBef>
                        <a:spcAft>
                          <a:spcPts val="0"/>
                        </a:spcAft>
                      </a:pP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Police Lieutenant</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10003"/>
                  </a:ext>
                </a:extLst>
              </a:tr>
              <a:tr h="312890">
                <a:tc>
                  <a:txBody>
                    <a:bodyPr/>
                    <a:lstStyle/>
                    <a:p>
                      <a:pPr marL="0" marR="0">
                        <a:lnSpc>
                          <a:spcPct val="107000"/>
                        </a:lnSpc>
                        <a:spcBef>
                          <a:spcPts val="0"/>
                        </a:spcBef>
                        <a:spcAft>
                          <a:spcPts val="0"/>
                        </a:spcAft>
                      </a:pP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Police Sergeant</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12890">
                <a:tc>
                  <a:txBody>
                    <a:bodyPr/>
                    <a:lstStyle/>
                    <a:p>
                      <a:pPr marL="0" marR="0">
                        <a:lnSpc>
                          <a:spcPct val="107000"/>
                        </a:lnSpc>
                        <a:spcBef>
                          <a:spcPts val="0"/>
                        </a:spcBef>
                        <a:spcAft>
                          <a:spcPts val="0"/>
                        </a:spcAft>
                      </a:pP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Police Corporal</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10005"/>
                  </a:ext>
                </a:extLst>
              </a:tr>
              <a:tr h="312890">
                <a:tc>
                  <a:txBody>
                    <a:bodyPr/>
                    <a:lstStyle/>
                    <a:p>
                      <a:pPr marL="0" marR="0">
                        <a:lnSpc>
                          <a:spcPct val="107000"/>
                        </a:lnSpc>
                        <a:spcBef>
                          <a:spcPts val="0"/>
                        </a:spcBef>
                        <a:spcAft>
                          <a:spcPts val="0"/>
                        </a:spcAft>
                      </a:pP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Patrol Officer (</a:t>
                      </a:r>
                      <a:r>
                        <a:rPr lang="en-US" sz="2000" b="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LtFT</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SRO - .75) </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36.75</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12890">
                <a:tc>
                  <a:txBody>
                    <a:bodyPr/>
                    <a:lstStyle/>
                    <a:p>
                      <a:pPr marL="0" marR="0">
                        <a:lnSpc>
                          <a:spcPct val="107000"/>
                        </a:lnSpc>
                        <a:spcBef>
                          <a:spcPts val="0"/>
                        </a:spcBef>
                        <a:spcAft>
                          <a:spcPts val="0"/>
                        </a:spcAft>
                      </a:pPr>
                      <a:r>
                        <a:rPr lang="en-US" sz="2000" b="1" u="non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Subtotal Sworn Personnel</a:t>
                      </a:r>
                      <a:endParaRPr lang="en-US" sz="2000" b="1" u="none"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2000" b="1" u="non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51.75</a:t>
                      </a:r>
                      <a:endParaRPr lang="en-US" sz="2000" b="1" u="none"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10007"/>
                  </a:ext>
                </a:extLst>
              </a:tr>
              <a:tr h="312890">
                <a:tc>
                  <a:txBody>
                    <a:bodyPr/>
                    <a:lstStyle/>
                    <a:p>
                      <a:pPr marL="0" marR="0">
                        <a:lnSpc>
                          <a:spcPct val="107000"/>
                        </a:lnSpc>
                        <a:spcBef>
                          <a:spcPts val="0"/>
                        </a:spcBef>
                        <a:spcAft>
                          <a:spcPts val="0"/>
                        </a:spcAft>
                      </a:pP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12890">
                <a:tc>
                  <a:txBody>
                    <a:bodyPr/>
                    <a:lstStyle/>
                    <a:p>
                      <a:pPr marL="0" marR="0">
                        <a:lnSpc>
                          <a:spcPct val="107000"/>
                        </a:lnSpc>
                        <a:spcBef>
                          <a:spcPts val="0"/>
                        </a:spcBef>
                        <a:spcAft>
                          <a:spcPts val="0"/>
                        </a:spcAft>
                      </a:pP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Administration</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10009"/>
                  </a:ext>
                </a:extLst>
              </a:tr>
              <a:tr h="312890">
                <a:tc>
                  <a:txBody>
                    <a:bodyPr/>
                    <a:lstStyle/>
                    <a:p>
                      <a:pPr marL="0" marR="0">
                        <a:lnSpc>
                          <a:spcPct val="107000"/>
                        </a:lnSpc>
                        <a:spcBef>
                          <a:spcPts val="0"/>
                        </a:spcBef>
                        <a:spcAft>
                          <a:spcPts val="0"/>
                        </a:spcAft>
                      </a:pP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NETCOM Regional Dispatch Center</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22</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312890">
                <a:tc>
                  <a:txBody>
                    <a:bodyPr/>
                    <a:lstStyle/>
                    <a:p>
                      <a:pPr marL="0" marR="0">
                        <a:lnSpc>
                          <a:spcPct val="107000"/>
                        </a:lnSpc>
                        <a:spcBef>
                          <a:spcPts val="0"/>
                        </a:spcBef>
                        <a:spcAft>
                          <a:spcPts val="0"/>
                        </a:spcAft>
                      </a:pP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Records Technicians</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10011"/>
                  </a:ext>
                </a:extLst>
              </a:tr>
              <a:tr h="312890">
                <a:tc>
                  <a:txBody>
                    <a:bodyPr/>
                    <a:lstStyle/>
                    <a:p>
                      <a:pPr marL="0" marR="0">
                        <a:lnSpc>
                          <a:spcPct val="107000"/>
                        </a:lnSpc>
                        <a:spcBef>
                          <a:spcPts val="0"/>
                        </a:spcBef>
                        <a:spcAft>
                          <a:spcPts val="0"/>
                        </a:spcAft>
                      </a:pP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Regional Detention Facility </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312890">
                <a:tc>
                  <a:txBody>
                    <a:bodyPr/>
                    <a:lstStyle/>
                    <a:p>
                      <a:pPr marL="0" marR="0">
                        <a:lnSpc>
                          <a:spcPct val="107000"/>
                        </a:lnSpc>
                        <a:spcBef>
                          <a:spcPts val="0"/>
                        </a:spcBef>
                        <a:spcAft>
                          <a:spcPts val="0"/>
                        </a:spcAft>
                      </a:pP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Regional Animal Control </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10013"/>
                  </a:ext>
                </a:extLst>
              </a:tr>
              <a:tr h="312890">
                <a:tc>
                  <a:txBody>
                    <a:bodyPr/>
                    <a:lstStyle/>
                    <a:p>
                      <a:pPr marL="0" marR="0">
                        <a:lnSpc>
                          <a:spcPct val="107000"/>
                        </a:lnSpc>
                        <a:spcBef>
                          <a:spcPts val="0"/>
                        </a:spcBef>
                        <a:spcAft>
                          <a:spcPts val="0"/>
                        </a:spcAft>
                      </a:pPr>
                      <a:r>
                        <a:rPr lang="en-US" sz="2000" b="1" u="non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Subtotal Non-Sworn Personnel</a:t>
                      </a:r>
                      <a:endParaRPr lang="en-US" sz="2000" b="1" u="none"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000" b="1" u="non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40</a:t>
                      </a:r>
                      <a:endParaRPr lang="en-US" sz="2000" b="1" u="none"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312890">
                <a:tc>
                  <a:txBody>
                    <a:bodyPr/>
                    <a:lstStyle/>
                    <a:p>
                      <a:pPr marL="0" marR="0">
                        <a:lnSpc>
                          <a:spcPct val="107000"/>
                        </a:lnSpc>
                        <a:spcBef>
                          <a:spcPts val="0"/>
                        </a:spcBef>
                        <a:spcAft>
                          <a:spcPts val="0"/>
                        </a:spcAft>
                      </a:pP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10015"/>
                  </a:ext>
                </a:extLst>
              </a:tr>
              <a:tr h="312890">
                <a:tc>
                  <a:txBody>
                    <a:bodyPr/>
                    <a:lstStyle/>
                    <a:p>
                      <a:pPr marL="0" marR="0">
                        <a:lnSpc>
                          <a:spcPct val="107000"/>
                        </a:lnSpc>
                        <a:spcBef>
                          <a:spcPts val="0"/>
                        </a:spcBef>
                        <a:spcAft>
                          <a:spcPts val="0"/>
                        </a:spcAft>
                      </a:pPr>
                      <a:r>
                        <a:rPr lang="en-US" sz="2000" b="1" u="non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Total</a:t>
                      </a:r>
                      <a:endParaRPr lang="en-US" sz="2000" b="1" u="none"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b="1" u="non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91.75</a:t>
                      </a:r>
                      <a:endParaRPr lang="en-US" sz="2000" b="1" u="none"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bg1"/>
                    </a:solidFill>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1902536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b="1" dirty="0">
                <a:latin typeface="+mn-lt"/>
              </a:rPr>
              <a:t>Policing Philosophy</a:t>
            </a:r>
          </a:p>
        </p:txBody>
      </p:sp>
      <p:sp>
        <p:nvSpPr>
          <p:cNvPr id="3" name="Content Placeholder 2"/>
          <p:cNvSpPr>
            <a:spLocks noGrp="1"/>
          </p:cNvSpPr>
          <p:nvPr>
            <p:ph idx="1"/>
          </p:nvPr>
        </p:nvSpPr>
        <p:spPr>
          <a:xfrm>
            <a:off x="750277" y="1920352"/>
            <a:ext cx="10603523" cy="4796970"/>
          </a:xfrm>
        </p:spPr>
        <p:txBody>
          <a:bodyPr>
            <a:normAutofit fontScale="92500"/>
          </a:bodyPr>
          <a:lstStyle/>
          <a:p>
            <a:pPr algn="just"/>
            <a:r>
              <a:rPr lang="en-US" sz="2600" b="1" dirty="0"/>
              <a:t>Procedural Justice</a:t>
            </a:r>
            <a:r>
              <a:rPr lang="en-US" sz="2600" dirty="0"/>
              <a:t>:  the idea of fairness in the processes that resolve disputes and allocate resources. It is the concept that, when embraced, promotes positive organizational change and bolsters better relationships.  </a:t>
            </a:r>
          </a:p>
          <a:p>
            <a:pPr algn="just"/>
            <a:r>
              <a:rPr lang="en-US" sz="2600" dirty="0"/>
              <a:t>Procedural justice speaks to four principles, often referred to as the four pillars:</a:t>
            </a:r>
          </a:p>
          <a:p>
            <a:pPr algn="just"/>
            <a:endParaRPr lang="en-US" sz="2600" dirty="0"/>
          </a:p>
          <a:p>
            <a:pPr lvl="1" algn="just"/>
            <a:r>
              <a:rPr lang="en-US" sz="2600" b="1" dirty="0"/>
              <a:t>Fairness</a:t>
            </a:r>
            <a:r>
              <a:rPr lang="en-US" sz="2600" dirty="0"/>
              <a:t> in the Processes – Dignity and Respect</a:t>
            </a:r>
          </a:p>
          <a:p>
            <a:pPr lvl="1" algn="just"/>
            <a:r>
              <a:rPr lang="en-US" sz="2600" b="1" dirty="0"/>
              <a:t>Transparency</a:t>
            </a:r>
            <a:r>
              <a:rPr lang="en-US" sz="2600" dirty="0"/>
              <a:t> in Actions – Trustworthy Motives</a:t>
            </a:r>
          </a:p>
          <a:p>
            <a:pPr lvl="1" algn="just"/>
            <a:r>
              <a:rPr lang="en-US" sz="2600" dirty="0"/>
              <a:t>Opportunities for </a:t>
            </a:r>
            <a:r>
              <a:rPr lang="en-US" sz="2600" b="1" dirty="0"/>
              <a:t>Voice</a:t>
            </a:r>
          </a:p>
          <a:p>
            <a:pPr lvl="1" algn="just"/>
            <a:r>
              <a:rPr lang="en-US" sz="2600" b="1" dirty="0"/>
              <a:t>Impartiality</a:t>
            </a:r>
            <a:r>
              <a:rPr lang="en-US" sz="2600" dirty="0"/>
              <a:t> in Decision Making – Absence of Bias</a:t>
            </a:r>
          </a:p>
          <a:p>
            <a:pPr lvl="1" algn="just"/>
            <a:endParaRPr lang="en-US" sz="2600" dirty="0"/>
          </a:p>
          <a:p>
            <a:pPr marL="1371600" lvl="3" indent="0" algn="r">
              <a:buNone/>
            </a:pPr>
            <a:r>
              <a:rPr lang="en-US" sz="2600" i="1" dirty="0"/>
              <a:t>COPS (Community Oriented Policing Services), Department of Justice</a:t>
            </a:r>
          </a:p>
          <a:p>
            <a:pPr algn="just"/>
            <a:endParaRPr lang="en-US" dirty="0"/>
          </a:p>
        </p:txBody>
      </p:sp>
    </p:spTree>
    <p:extLst>
      <p:ext uri="{BB962C8B-B14F-4D97-AF65-F5344CB8AC3E}">
        <p14:creationId xmlns:p14="http://schemas.microsoft.com/office/powerpoint/2010/main" val="22281828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mn-lt"/>
              </a:rPr>
              <a:t>Demographics – Sworn Personnel</a:t>
            </a:r>
            <a:br>
              <a:rPr lang="en-US" sz="4000" b="1" dirty="0">
                <a:latin typeface="+mn-lt"/>
              </a:rPr>
            </a:br>
            <a:r>
              <a:rPr lang="en-US" sz="2000" b="1" dirty="0">
                <a:latin typeface="+mn-lt"/>
              </a:rPr>
              <a:t>12/31/20</a:t>
            </a:r>
            <a:endParaRPr lang="en-US" sz="4000" b="1" dirty="0">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48082940"/>
              </p:ext>
            </p:extLst>
          </p:nvPr>
        </p:nvGraphicFramePr>
        <p:xfrm>
          <a:off x="838200" y="1690688"/>
          <a:ext cx="10420488" cy="4351338"/>
        </p:xfrm>
        <a:graphic>
          <a:graphicData uri="http://schemas.openxmlformats.org/drawingml/2006/table">
            <a:tbl>
              <a:tblPr firstRow="1" firstCol="1" bandRow="1"/>
              <a:tblGrid>
                <a:gridCol w="1939536">
                  <a:extLst>
                    <a:ext uri="{9D8B030D-6E8A-4147-A177-3AD203B41FA5}">
                      <a16:colId xmlns:a16="http://schemas.microsoft.com/office/drawing/2014/main" val="20000"/>
                    </a:ext>
                  </a:extLst>
                </a:gridCol>
                <a:gridCol w="1060119">
                  <a:extLst>
                    <a:ext uri="{9D8B030D-6E8A-4147-A177-3AD203B41FA5}">
                      <a16:colId xmlns:a16="http://schemas.microsoft.com/office/drawing/2014/main" val="20001"/>
                    </a:ext>
                  </a:extLst>
                </a:gridCol>
                <a:gridCol w="1060119">
                  <a:extLst>
                    <a:ext uri="{9D8B030D-6E8A-4147-A177-3AD203B41FA5}">
                      <a16:colId xmlns:a16="http://schemas.microsoft.com/office/drawing/2014/main" val="20002"/>
                    </a:ext>
                  </a:extLst>
                </a:gridCol>
                <a:gridCol w="1060119">
                  <a:extLst>
                    <a:ext uri="{9D8B030D-6E8A-4147-A177-3AD203B41FA5}">
                      <a16:colId xmlns:a16="http://schemas.microsoft.com/office/drawing/2014/main" val="20003"/>
                    </a:ext>
                  </a:extLst>
                </a:gridCol>
                <a:gridCol w="1060119">
                  <a:extLst>
                    <a:ext uri="{9D8B030D-6E8A-4147-A177-3AD203B41FA5}">
                      <a16:colId xmlns:a16="http://schemas.microsoft.com/office/drawing/2014/main" val="20004"/>
                    </a:ext>
                  </a:extLst>
                </a:gridCol>
                <a:gridCol w="1060119">
                  <a:extLst>
                    <a:ext uri="{9D8B030D-6E8A-4147-A177-3AD203B41FA5}">
                      <a16:colId xmlns:a16="http://schemas.microsoft.com/office/drawing/2014/main" val="20005"/>
                    </a:ext>
                  </a:extLst>
                </a:gridCol>
                <a:gridCol w="1060119">
                  <a:extLst>
                    <a:ext uri="{9D8B030D-6E8A-4147-A177-3AD203B41FA5}">
                      <a16:colId xmlns:a16="http://schemas.microsoft.com/office/drawing/2014/main" val="20006"/>
                    </a:ext>
                  </a:extLst>
                </a:gridCol>
                <a:gridCol w="1060119">
                  <a:extLst>
                    <a:ext uri="{9D8B030D-6E8A-4147-A177-3AD203B41FA5}">
                      <a16:colId xmlns:a16="http://schemas.microsoft.com/office/drawing/2014/main" val="20007"/>
                    </a:ext>
                  </a:extLst>
                </a:gridCol>
                <a:gridCol w="1060119">
                  <a:extLst>
                    <a:ext uri="{9D8B030D-6E8A-4147-A177-3AD203B41FA5}">
                      <a16:colId xmlns:a16="http://schemas.microsoft.com/office/drawing/2014/main" val="20008"/>
                    </a:ext>
                  </a:extLst>
                </a:gridCol>
              </a:tblGrid>
              <a:tr h="770052">
                <a:tc>
                  <a:txBody>
                    <a:bodyPr/>
                    <a:lstStyle/>
                    <a:p>
                      <a:endParaRPr lang="en-US" sz="2000" dirty="0">
                        <a:effectLst/>
                        <a:latin typeface="Times New Roman" panose="02020603050405020304" pitchFamily="18" charset="0"/>
                      </a:endParaRPr>
                    </a:p>
                  </a:txBody>
                  <a:tcPr marL="9067" marR="9067" marT="9067"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AEFF7"/>
                    </a:solidFill>
                  </a:tcPr>
                </a:tc>
                <a:tc gridSpan="2">
                  <a:txBody>
                    <a:bodyPr/>
                    <a:lstStyle/>
                    <a:p>
                      <a:pPr marL="0" marR="0" algn="ctr">
                        <a:spcBef>
                          <a:spcPts val="0"/>
                        </a:spcBef>
                        <a:spcAft>
                          <a:spcPts val="0"/>
                        </a:spcAft>
                      </a:pPr>
                      <a:r>
                        <a:rPr lang="en-US" sz="2000" b="1" dirty="0">
                          <a:effectLst/>
                          <a:latin typeface="Calibri" panose="020F0502020204030204" pitchFamily="34" charset="0"/>
                          <a:ea typeface="Calibri" panose="020F0502020204030204" pitchFamily="34" charset="0"/>
                        </a:rPr>
                        <a:t>Service Population</a:t>
                      </a:r>
                      <a:endParaRPr lang="en-US" sz="2000" dirty="0">
                        <a:effectLst/>
                        <a:latin typeface="Calibri" panose="020F0502020204030204" pitchFamily="34" charset="0"/>
                        <a:ea typeface="Calibri" panose="020F0502020204030204" pitchFamily="34" charset="0"/>
                      </a:endParaRPr>
                    </a:p>
                  </a:txBody>
                  <a:tcPr marL="9067" marR="9067" marT="9067"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AEFF7"/>
                    </a:solidFill>
                  </a:tcPr>
                </a:tc>
                <a:tc hMerge="1">
                  <a:txBody>
                    <a:bodyPr/>
                    <a:lstStyle/>
                    <a:p>
                      <a:endParaRPr lang="en-US"/>
                    </a:p>
                  </a:txBody>
                  <a:tcPr/>
                </a:tc>
                <a:tc gridSpan="2">
                  <a:txBody>
                    <a:bodyPr/>
                    <a:lstStyle/>
                    <a:p>
                      <a:pPr marL="0" marR="0" algn="ctr">
                        <a:spcBef>
                          <a:spcPts val="0"/>
                        </a:spcBef>
                        <a:spcAft>
                          <a:spcPts val="0"/>
                        </a:spcAft>
                      </a:pPr>
                      <a:r>
                        <a:rPr lang="en-US" sz="2000" b="1" dirty="0">
                          <a:effectLst/>
                          <a:latin typeface="Calibri" panose="020F0502020204030204" pitchFamily="34" charset="0"/>
                          <a:ea typeface="Calibri" panose="020F0502020204030204" pitchFamily="34" charset="0"/>
                        </a:rPr>
                        <a:t>Male Sworn Officers</a:t>
                      </a:r>
                      <a:endParaRPr lang="en-US" sz="2000" dirty="0">
                        <a:effectLst/>
                        <a:latin typeface="Calibri" panose="020F0502020204030204" pitchFamily="34" charset="0"/>
                        <a:ea typeface="Calibri" panose="020F0502020204030204" pitchFamily="34" charset="0"/>
                      </a:endParaRPr>
                    </a:p>
                  </a:txBody>
                  <a:tcPr marL="9067" marR="9067" marT="9067"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AEFF7"/>
                    </a:solidFill>
                  </a:tcPr>
                </a:tc>
                <a:tc hMerge="1">
                  <a:txBody>
                    <a:bodyPr/>
                    <a:lstStyle/>
                    <a:p>
                      <a:endParaRPr lang="en-US"/>
                    </a:p>
                  </a:txBody>
                  <a:tcPr/>
                </a:tc>
                <a:tc gridSpan="2">
                  <a:txBody>
                    <a:bodyPr/>
                    <a:lstStyle/>
                    <a:p>
                      <a:pPr marL="0" marR="0" algn="ctr">
                        <a:spcBef>
                          <a:spcPts val="0"/>
                        </a:spcBef>
                        <a:spcAft>
                          <a:spcPts val="0"/>
                        </a:spcAft>
                      </a:pPr>
                      <a:r>
                        <a:rPr lang="en-US" sz="2000" b="1">
                          <a:effectLst/>
                          <a:latin typeface="Calibri" panose="020F0502020204030204" pitchFamily="34" charset="0"/>
                          <a:ea typeface="Calibri" panose="020F0502020204030204" pitchFamily="34" charset="0"/>
                        </a:rPr>
                        <a:t>Female Sworn Officers</a:t>
                      </a:r>
                      <a:endParaRPr lang="en-US" sz="2000">
                        <a:effectLst/>
                        <a:latin typeface="Calibri" panose="020F0502020204030204" pitchFamily="34" charset="0"/>
                        <a:ea typeface="Calibri" panose="020F0502020204030204" pitchFamily="34" charset="0"/>
                      </a:endParaRPr>
                    </a:p>
                  </a:txBody>
                  <a:tcPr marL="9067" marR="9067" marT="9067"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AEFF7"/>
                    </a:solidFill>
                  </a:tcPr>
                </a:tc>
                <a:tc hMerge="1">
                  <a:txBody>
                    <a:bodyPr/>
                    <a:lstStyle/>
                    <a:p>
                      <a:endParaRPr lang="en-US"/>
                    </a:p>
                  </a:txBody>
                  <a:tcPr/>
                </a:tc>
                <a:tc gridSpan="2">
                  <a:txBody>
                    <a:bodyPr/>
                    <a:lstStyle/>
                    <a:p>
                      <a:pPr marL="0" marR="0" algn="ctr">
                        <a:spcBef>
                          <a:spcPts val="0"/>
                        </a:spcBef>
                        <a:spcAft>
                          <a:spcPts val="0"/>
                        </a:spcAft>
                      </a:pPr>
                      <a:r>
                        <a:rPr lang="en-US" sz="2000" b="1">
                          <a:effectLst/>
                          <a:latin typeface="Calibri" panose="020F0502020204030204" pitchFamily="34" charset="0"/>
                          <a:ea typeface="Calibri" panose="020F0502020204030204" pitchFamily="34" charset="0"/>
                        </a:rPr>
                        <a:t>Sworn Officers Total</a:t>
                      </a:r>
                      <a:endParaRPr lang="en-US" sz="2000">
                        <a:effectLst/>
                        <a:latin typeface="Calibri" panose="020F0502020204030204" pitchFamily="34" charset="0"/>
                        <a:ea typeface="Calibri" panose="020F0502020204030204" pitchFamily="34" charset="0"/>
                      </a:endParaRPr>
                    </a:p>
                  </a:txBody>
                  <a:tcPr marL="9067" marR="9067" marT="9067"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AEFF7"/>
                    </a:solidFill>
                  </a:tcPr>
                </a:tc>
                <a:tc hMerge="1">
                  <a:txBody>
                    <a:bodyPr/>
                    <a:lstStyle/>
                    <a:p>
                      <a:endParaRPr lang="en-US"/>
                    </a:p>
                  </a:txBody>
                  <a:tcPr/>
                </a:tc>
                <a:extLst>
                  <a:ext uri="{0D108BD9-81ED-4DB2-BD59-A6C34878D82A}">
                    <a16:rowId xmlns:a16="http://schemas.microsoft.com/office/drawing/2014/main" val="10000"/>
                  </a:ext>
                </a:extLst>
              </a:tr>
              <a:tr h="404368">
                <a:tc>
                  <a:txBody>
                    <a:bodyPr/>
                    <a:lstStyle/>
                    <a:p>
                      <a:endParaRPr lang="en-US" sz="2000" dirty="0">
                        <a:effectLst/>
                        <a:latin typeface="Times New Roman" panose="02020603050405020304" pitchFamily="18" charset="0"/>
                      </a:endParaRPr>
                    </a:p>
                  </a:txBody>
                  <a:tcPr marL="9067" marR="9067" marT="9067"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AEFF7"/>
                    </a:solidFill>
                  </a:tcPr>
                </a:tc>
                <a:tc>
                  <a:txBody>
                    <a:bodyPr/>
                    <a:lstStyle/>
                    <a:p>
                      <a:pPr marL="0" marR="0" algn="ctr">
                        <a:spcBef>
                          <a:spcPts val="0"/>
                        </a:spcBef>
                        <a:spcAft>
                          <a:spcPts val="0"/>
                        </a:spcAft>
                      </a:pPr>
                      <a:r>
                        <a:rPr lang="en-US" sz="2000" dirty="0">
                          <a:effectLst/>
                          <a:latin typeface="Calibri" panose="020F0502020204030204" pitchFamily="34" charset="0"/>
                          <a:ea typeface="Calibri" panose="020F0502020204030204" pitchFamily="34" charset="0"/>
                        </a:rPr>
                        <a:t>#</a:t>
                      </a:r>
                    </a:p>
                  </a:txBody>
                  <a:tcPr marL="9067" marR="9067" marT="9067"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AEFF7"/>
                    </a:solidFill>
                  </a:tcPr>
                </a:tc>
                <a:tc>
                  <a:txBody>
                    <a:bodyPr/>
                    <a:lstStyle/>
                    <a:p>
                      <a:pPr marL="0" marR="0" algn="ctr">
                        <a:spcBef>
                          <a:spcPts val="0"/>
                        </a:spcBef>
                        <a:spcAft>
                          <a:spcPts val="0"/>
                        </a:spcAft>
                      </a:pPr>
                      <a:r>
                        <a:rPr lang="en-US" sz="2000" dirty="0">
                          <a:effectLst/>
                          <a:latin typeface="Calibri" panose="020F0502020204030204" pitchFamily="34" charset="0"/>
                          <a:ea typeface="Calibri" panose="020F0502020204030204" pitchFamily="34" charset="0"/>
                        </a:rPr>
                        <a:t>%</a:t>
                      </a:r>
                    </a:p>
                  </a:txBody>
                  <a:tcPr marL="9067" marR="9067" marT="9067"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AEFF7"/>
                    </a:solidFill>
                  </a:tcPr>
                </a:tc>
                <a:tc>
                  <a:txBody>
                    <a:bodyPr/>
                    <a:lstStyle/>
                    <a:p>
                      <a:pPr marL="0" marR="0" algn="ctr">
                        <a:spcBef>
                          <a:spcPts val="0"/>
                        </a:spcBef>
                        <a:spcAft>
                          <a:spcPts val="0"/>
                        </a:spcAft>
                      </a:pPr>
                      <a:r>
                        <a:rPr lang="en-US" sz="2000" dirty="0">
                          <a:effectLst/>
                          <a:latin typeface="Calibri" panose="020F0502020204030204" pitchFamily="34" charset="0"/>
                          <a:ea typeface="Calibri" panose="020F0502020204030204" pitchFamily="34" charset="0"/>
                        </a:rPr>
                        <a:t>#</a:t>
                      </a:r>
                    </a:p>
                  </a:txBody>
                  <a:tcPr marL="9067" marR="9067" marT="9067"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AEFF7"/>
                    </a:solidFill>
                  </a:tcPr>
                </a:tc>
                <a:tc>
                  <a:txBody>
                    <a:bodyPr/>
                    <a:lstStyle/>
                    <a:p>
                      <a:pPr marL="0" marR="0" algn="ctr">
                        <a:spcBef>
                          <a:spcPts val="0"/>
                        </a:spcBef>
                        <a:spcAft>
                          <a:spcPts val="0"/>
                        </a:spcAft>
                      </a:pPr>
                      <a:r>
                        <a:rPr lang="en-US" sz="2000" dirty="0">
                          <a:effectLst/>
                          <a:latin typeface="Calibri" panose="020F0502020204030204" pitchFamily="34" charset="0"/>
                          <a:ea typeface="Calibri" panose="020F0502020204030204" pitchFamily="34" charset="0"/>
                        </a:rPr>
                        <a:t>%</a:t>
                      </a:r>
                    </a:p>
                  </a:txBody>
                  <a:tcPr marL="9067" marR="9067" marT="9067"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AEFF7"/>
                    </a:solidFill>
                  </a:tcPr>
                </a:tc>
                <a:tc>
                  <a:txBody>
                    <a:bodyPr/>
                    <a:lstStyle/>
                    <a:p>
                      <a:pPr marL="0" marR="0" algn="ctr">
                        <a:spcBef>
                          <a:spcPts val="0"/>
                        </a:spcBef>
                        <a:spcAft>
                          <a:spcPts val="0"/>
                        </a:spcAft>
                      </a:pPr>
                      <a:r>
                        <a:rPr lang="en-US" sz="2000" dirty="0">
                          <a:effectLst/>
                          <a:latin typeface="Calibri" panose="020F0502020204030204" pitchFamily="34" charset="0"/>
                          <a:ea typeface="Calibri" panose="020F0502020204030204" pitchFamily="34" charset="0"/>
                        </a:rPr>
                        <a:t>#</a:t>
                      </a:r>
                    </a:p>
                  </a:txBody>
                  <a:tcPr marL="9067" marR="9067" marT="9067"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AEFF7"/>
                    </a:solidFill>
                  </a:tcPr>
                </a:tc>
                <a:tc>
                  <a:txBody>
                    <a:bodyPr/>
                    <a:lstStyle/>
                    <a:p>
                      <a:pPr marL="0" marR="0" algn="ctr">
                        <a:spcBef>
                          <a:spcPts val="0"/>
                        </a:spcBef>
                        <a:spcAft>
                          <a:spcPts val="0"/>
                        </a:spcAft>
                      </a:pPr>
                      <a:r>
                        <a:rPr lang="en-US" sz="2000">
                          <a:effectLst/>
                          <a:latin typeface="Calibri" panose="020F0502020204030204" pitchFamily="34" charset="0"/>
                          <a:ea typeface="Calibri" panose="020F0502020204030204" pitchFamily="34" charset="0"/>
                        </a:rPr>
                        <a:t>%</a:t>
                      </a:r>
                    </a:p>
                  </a:txBody>
                  <a:tcPr marL="9067" marR="9067" marT="9067"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AEFF7"/>
                    </a:solidFill>
                  </a:tcPr>
                </a:tc>
                <a:tc>
                  <a:txBody>
                    <a:bodyPr/>
                    <a:lstStyle/>
                    <a:p>
                      <a:pPr marL="0" marR="0" algn="ctr">
                        <a:spcBef>
                          <a:spcPts val="0"/>
                        </a:spcBef>
                        <a:spcAft>
                          <a:spcPts val="0"/>
                        </a:spcAft>
                      </a:pPr>
                      <a:r>
                        <a:rPr lang="en-US" sz="2000">
                          <a:effectLst/>
                          <a:latin typeface="Calibri" panose="020F0502020204030204" pitchFamily="34" charset="0"/>
                          <a:ea typeface="Calibri" panose="020F0502020204030204" pitchFamily="34" charset="0"/>
                        </a:rPr>
                        <a:t>#</a:t>
                      </a:r>
                    </a:p>
                  </a:txBody>
                  <a:tcPr marL="9067" marR="9067" marT="9067"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AEFF7"/>
                    </a:solidFill>
                  </a:tcPr>
                </a:tc>
                <a:tc>
                  <a:txBody>
                    <a:bodyPr/>
                    <a:lstStyle/>
                    <a:p>
                      <a:pPr marL="0" marR="0" algn="ctr">
                        <a:spcBef>
                          <a:spcPts val="0"/>
                        </a:spcBef>
                        <a:spcAft>
                          <a:spcPts val="0"/>
                        </a:spcAft>
                      </a:pPr>
                      <a:r>
                        <a:rPr lang="en-US" sz="2000">
                          <a:effectLst/>
                          <a:latin typeface="Calibri" panose="020F0502020204030204" pitchFamily="34" charset="0"/>
                          <a:ea typeface="Calibri" panose="020F0502020204030204" pitchFamily="34" charset="0"/>
                        </a:rPr>
                        <a:t>%</a:t>
                      </a:r>
                    </a:p>
                  </a:txBody>
                  <a:tcPr marL="9067" marR="9067" marT="9067"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AEFF7"/>
                    </a:solidFill>
                  </a:tcPr>
                </a:tc>
                <a:extLst>
                  <a:ext uri="{0D108BD9-81ED-4DB2-BD59-A6C34878D82A}">
                    <a16:rowId xmlns:a16="http://schemas.microsoft.com/office/drawing/2014/main" val="10001"/>
                  </a:ext>
                </a:extLst>
              </a:tr>
              <a:tr h="789394">
                <a:tc>
                  <a:txBody>
                    <a:bodyPr/>
                    <a:lstStyle/>
                    <a:p>
                      <a:pPr marL="0" marR="0" algn="ctr">
                        <a:spcBef>
                          <a:spcPts val="0"/>
                        </a:spcBef>
                        <a:spcAft>
                          <a:spcPts val="0"/>
                        </a:spcAft>
                      </a:pPr>
                      <a:r>
                        <a:rPr lang="en-US" sz="2000" b="1">
                          <a:effectLst/>
                          <a:latin typeface="Calibri" panose="020F0502020204030204" pitchFamily="34" charset="0"/>
                          <a:ea typeface="Calibri" panose="020F0502020204030204" pitchFamily="34" charset="0"/>
                        </a:rPr>
                        <a:t>White Non-Hispanic</a:t>
                      </a:r>
                      <a:endParaRPr lang="en-US" sz="2000">
                        <a:effectLst/>
                        <a:latin typeface="Calibri" panose="020F0502020204030204" pitchFamily="34" charset="0"/>
                        <a:ea typeface="Calibri" panose="020F0502020204030204" pitchFamily="34" charset="0"/>
                      </a:endParaRPr>
                    </a:p>
                  </a:txBody>
                  <a:tcPr marL="9067" marR="9067" marT="9067"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AEFF7"/>
                    </a:solidFill>
                  </a:tcPr>
                </a:tc>
                <a:tc>
                  <a:txBody>
                    <a:bodyPr/>
                    <a:lstStyle/>
                    <a:p>
                      <a:pPr marL="0" marR="0" algn="ctr">
                        <a:spcBef>
                          <a:spcPts val="0"/>
                        </a:spcBef>
                        <a:spcAft>
                          <a:spcPts val="0"/>
                        </a:spcAft>
                      </a:pPr>
                      <a:r>
                        <a:rPr lang="en-US" sz="2000" dirty="0">
                          <a:effectLst/>
                          <a:latin typeface="Calibri" panose="020F0502020204030204" pitchFamily="34" charset="0"/>
                          <a:ea typeface="Calibri" panose="020F0502020204030204" pitchFamily="34" charset="0"/>
                        </a:rPr>
                        <a:t>37,692</a:t>
                      </a:r>
                    </a:p>
                  </a:txBody>
                  <a:tcPr marL="9067" marR="9067" marT="9067"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a:txBody>
                    <a:bodyPr/>
                    <a:lstStyle/>
                    <a:p>
                      <a:pPr marL="0" marR="0" algn="ctr">
                        <a:spcBef>
                          <a:spcPts val="0"/>
                        </a:spcBef>
                        <a:spcAft>
                          <a:spcPts val="0"/>
                        </a:spcAft>
                      </a:pPr>
                      <a:r>
                        <a:rPr lang="en-US" sz="2000" dirty="0">
                          <a:effectLst/>
                          <a:latin typeface="Calibri" panose="020F0502020204030204" pitchFamily="34" charset="0"/>
                          <a:ea typeface="Calibri" panose="020F0502020204030204" pitchFamily="34" charset="0"/>
                        </a:rPr>
                        <a:t>79</a:t>
                      </a:r>
                    </a:p>
                  </a:txBody>
                  <a:tcPr marL="9067" marR="9067" marT="9067"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a:txBody>
                    <a:bodyPr/>
                    <a:lstStyle/>
                    <a:p>
                      <a:pPr marL="0" marR="0" algn="ctr">
                        <a:spcBef>
                          <a:spcPts val="0"/>
                        </a:spcBef>
                        <a:spcAft>
                          <a:spcPts val="0"/>
                        </a:spcAft>
                      </a:pPr>
                      <a:r>
                        <a:rPr lang="en-US" sz="2000" dirty="0">
                          <a:effectLst/>
                          <a:latin typeface="Calibri" panose="020F0502020204030204" pitchFamily="34" charset="0"/>
                          <a:ea typeface="Calibri" panose="020F0502020204030204" pitchFamily="34" charset="0"/>
                        </a:rPr>
                        <a:t>34</a:t>
                      </a:r>
                    </a:p>
                  </a:txBody>
                  <a:tcPr marL="9067" marR="9067" marT="9067"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a:txBody>
                    <a:bodyPr/>
                    <a:lstStyle/>
                    <a:p>
                      <a:pPr marL="0" marR="0" algn="ctr">
                        <a:spcBef>
                          <a:spcPts val="0"/>
                        </a:spcBef>
                        <a:spcAft>
                          <a:spcPts val="0"/>
                        </a:spcAft>
                      </a:pPr>
                      <a:r>
                        <a:rPr lang="en-US" sz="2000" dirty="0">
                          <a:effectLst/>
                          <a:latin typeface="Calibri" panose="020F0502020204030204" pitchFamily="34" charset="0"/>
                          <a:ea typeface="Calibri" panose="020F0502020204030204" pitchFamily="34" charset="0"/>
                        </a:rPr>
                        <a:t>70</a:t>
                      </a:r>
                    </a:p>
                  </a:txBody>
                  <a:tcPr marL="9067" marR="9067" marT="9067"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a:txBody>
                    <a:bodyPr/>
                    <a:lstStyle/>
                    <a:p>
                      <a:pPr marL="0" marR="0" algn="ctr">
                        <a:spcBef>
                          <a:spcPts val="0"/>
                        </a:spcBef>
                        <a:spcAft>
                          <a:spcPts val="0"/>
                        </a:spcAft>
                      </a:pPr>
                      <a:r>
                        <a:rPr lang="en-US" sz="2000" dirty="0">
                          <a:effectLst/>
                          <a:latin typeface="Calibri" panose="020F0502020204030204" pitchFamily="34" charset="0"/>
                          <a:ea typeface="Calibri" panose="020F0502020204030204" pitchFamily="34" charset="0"/>
                        </a:rPr>
                        <a:t>7</a:t>
                      </a:r>
                    </a:p>
                  </a:txBody>
                  <a:tcPr marL="9067" marR="9067" marT="9067"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a:txBody>
                    <a:bodyPr/>
                    <a:lstStyle/>
                    <a:p>
                      <a:pPr marL="0" marR="0" algn="ctr">
                        <a:spcBef>
                          <a:spcPts val="0"/>
                        </a:spcBef>
                        <a:spcAft>
                          <a:spcPts val="0"/>
                        </a:spcAft>
                      </a:pPr>
                      <a:r>
                        <a:rPr lang="en-US" sz="2000" dirty="0">
                          <a:effectLst/>
                          <a:latin typeface="Calibri" panose="020F0502020204030204" pitchFamily="34" charset="0"/>
                          <a:ea typeface="Calibri" panose="020F0502020204030204" pitchFamily="34" charset="0"/>
                        </a:rPr>
                        <a:t>14</a:t>
                      </a:r>
                    </a:p>
                  </a:txBody>
                  <a:tcPr marL="9067" marR="9067" marT="9067"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a:txBody>
                    <a:bodyPr/>
                    <a:lstStyle/>
                    <a:p>
                      <a:pPr marL="0" marR="0" algn="ctr">
                        <a:spcBef>
                          <a:spcPts val="0"/>
                        </a:spcBef>
                        <a:spcAft>
                          <a:spcPts val="0"/>
                        </a:spcAft>
                      </a:pPr>
                      <a:r>
                        <a:rPr lang="en-US" sz="2000" dirty="0">
                          <a:effectLst/>
                          <a:latin typeface="Calibri" panose="020F0502020204030204" pitchFamily="34" charset="0"/>
                          <a:ea typeface="Calibri" panose="020F0502020204030204" pitchFamily="34" charset="0"/>
                        </a:rPr>
                        <a:t>41</a:t>
                      </a:r>
                    </a:p>
                  </a:txBody>
                  <a:tcPr marL="9067" marR="9067" marT="9067"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a:txBody>
                    <a:bodyPr/>
                    <a:lstStyle/>
                    <a:p>
                      <a:pPr marL="0" marR="0" algn="ctr">
                        <a:spcBef>
                          <a:spcPts val="0"/>
                        </a:spcBef>
                        <a:spcAft>
                          <a:spcPts val="0"/>
                        </a:spcAft>
                      </a:pPr>
                      <a:r>
                        <a:rPr lang="en-US" sz="2000" dirty="0">
                          <a:effectLst/>
                          <a:latin typeface="Calibri" panose="020F0502020204030204" pitchFamily="34" charset="0"/>
                          <a:ea typeface="Calibri" panose="020F0502020204030204" pitchFamily="34" charset="0"/>
                        </a:rPr>
                        <a:t>84</a:t>
                      </a:r>
                    </a:p>
                  </a:txBody>
                  <a:tcPr marL="9067" marR="9067" marT="9067"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extLst>
                  <a:ext uri="{0D108BD9-81ED-4DB2-BD59-A6C34878D82A}">
                    <a16:rowId xmlns:a16="http://schemas.microsoft.com/office/drawing/2014/main" val="10002"/>
                  </a:ext>
                </a:extLst>
              </a:tr>
              <a:tr h="789394">
                <a:tc>
                  <a:txBody>
                    <a:bodyPr/>
                    <a:lstStyle/>
                    <a:p>
                      <a:pPr marL="0" marR="0" algn="ctr">
                        <a:spcBef>
                          <a:spcPts val="0"/>
                        </a:spcBef>
                        <a:spcAft>
                          <a:spcPts val="0"/>
                        </a:spcAft>
                      </a:pPr>
                      <a:r>
                        <a:rPr lang="en-US" sz="2000" b="1" dirty="0">
                          <a:effectLst/>
                          <a:latin typeface="Calibri" panose="020F0502020204030204" pitchFamily="34" charset="0"/>
                          <a:ea typeface="Calibri" panose="020F0502020204030204" pitchFamily="34" charset="0"/>
                        </a:rPr>
                        <a:t>Black Non-Hispanic</a:t>
                      </a:r>
                      <a:endParaRPr lang="en-US" sz="2000" dirty="0">
                        <a:effectLst/>
                        <a:latin typeface="Calibri" panose="020F0502020204030204" pitchFamily="34" charset="0"/>
                        <a:ea typeface="Calibri" panose="020F0502020204030204" pitchFamily="34" charset="0"/>
                      </a:endParaRPr>
                    </a:p>
                  </a:txBody>
                  <a:tcPr marL="9067" marR="9067" marT="9067"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AEFF7"/>
                    </a:solidFill>
                  </a:tcPr>
                </a:tc>
                <a:tc>
                  <a:txBody>
                    <a:bodyPr/>
                    <a:lstStyle/>
                    <a:p>
                      <a:pPr marL="0" marR="0" algn="ctr">
                        <a:spcBef>
                          <a:spcPts val="0"/>
                        </a:spcBef>
                        <a:spcAft>
                          <a:spcPts val="0"/>
                        </a:spcAft>
                      </a:pPr>
                      <a:r>
                        <a:rPr lang="en-US" sz="2000" dirty="0">
                          <a:effectLst/>
                          <a:latin typeface="Calibri" panose="020F0502020204030204" pitchFamily="34" charset="0"/>
                          <a:ea typeface="Calibri" panose="020F0502020204030204" pitchFamily="34" charset="0"/>
                        </a:rPr>
                        <a:t>890</a:t>
                      </a:r>
                    </a:p>
                  </a:txBody>
                  <a:tcPr marL="9067" marR="9067" marT="9067"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a:txBody>
                    <a:bodyPr/>
                    <a:lstStyle/>
                    <a:p>
                      <a:pPr marL="0" marR="0" algn="ctr">
                        <a:spcBef>
                          <a:spcPts val="0"/>
                        </a:spcBef>
                        <a:spcAft>
                          <a:spcPts val="0"/>
                        </a:spcAft>
                      </a:pPr>
                      <a:r>
                        <a:rPr lang="en-US" sz="2000">
                          <a:effectLst/>
                          <a:latin typeface="Calibri" panose="020F0502020204030204" pitchFamily="34" charset="0"/>
                          <a:ea typeface="Calibri" panose="020F0502020204030204" pitchFamily="34" charset="0"/>
                        </a:rPr>
                        <a:t>2</a:t>
                      </a:r>
                    </a:p>
                  </a:txBody>
                  <a:tcPr marL="9067" marR="9067" marT="9067"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a:txBody>
                    <a:bodyPr/>
                    <a:lstStyle/>
                    <a:p>
                      <a:pPr marL="0" marR="0" algn="ctr">
                        <a:spcBef>
                          <a:spcPts val="0"/>
                        </a:spcBef>
                        <a:spcAft>
                          <a:spcPts val="0"/>
                        </a:spcAft>
                      </a:pPr>
                      <a:r>
                        <a:rPr lang="en-US" sz="2000" dirty="0">
                          <a:effectLst/>
                          <a:latin typeface="Calibri" panose="020F0502020204030204" pitchFamily="34" charset="0"/>
                          <a:ea typeface="Calibri" panose="020F0502020204030204" pitchFamily="34" charset="0"/>
                        </a:rPr>
                        <a:t>2</a:t>
                      </a:r>
                    </a:p>
                  </a:txBody>
                  <a:tcPr marL="9067" marR="9067" marT="9067"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a:txBody>
                    <a:bodyPr/>
                    <a:lstStyle/>
                    <a:p>
                      <a:pPr marL="0" marR="0" algn="ctr">
                        <a:spcBef>
                          <a:spcPts val="0"/>
                        </a:spcBef>
                        <a:spcAft>
                          <a:spcPts val="0"/>
                        </a:spcAft>
                      </a:pPr>
                      <a:r>
                        <a:rPr lang="en-US" sz="2000" dirty="0">
                          <a:effectLst/>
                          <a:latin typeface="Calibri" panose="020F0502020204030204" pitchFamily="34" charset="0"/>
                          <a:ea typeface="Calibri" panose="020F0502020204030204" pitchFamily="34" charset="0"/>
                        </a:rPr>
                        <a:t>4</a:t>
                      </a:r>
                    </a:p>
                  </a:txBody>
                  <a:tcPr marL="9067" marR="9067" marT="9067"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a:txBody>
                    <a:bodyPr/>
                    <a:lstStyle/>
                    <a:p>
                      <a:pPr marL="0" marR="0" algn="ctr">
                        <a:spcBef>
                          <a:spcPts val="0"/>
                        </a:spcBef>
                        <a:spcAft>
                          <a:spcPts val="0"/>
                        </a:spcAft>
                      </a:pPr>
                      <a:r>
                        <a:rPr lang="en-US" sz="2000" dirty="0">
                          <a:effectLst/>
                          <a:latin typeface="Calibri" panose="020F0502020204030204" pitchFamily="34" charset="0"/>
                          <a:ea typeface="Calibri" panose="020F0502020204030204" pitchFamily="34" charset="0"/>
                        </a:rPr>
                        <a:t>0</a:t>
                      </a:r>
                    </a:p>
                  </a:txBody>
                  <a:tcPr marL="9067" marR="9067" marT="9067"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a:txBody>
                    <a:bodyPr/>
                    <a:lstStyle/>
                    <a:p>
                      <a:pPr marL="0" marR="0" algn="ctr">
                        <a:spcBef>
                          <a:spcPts val="0"/>
                        </a:spcBef>
                        <a:spcAft>
                          <a:spcPts val="0"/>
                        </a:spcAft>
                      </a:pPr>
                      <a:r>
                        <a:rPr lang="en-US" sz="2000" dirty="0">
                          <a:effectLst/>
                          <a:latin typeface="Calibri" panose="020F0502020204030204" pitchFamily="34" charset="0"/>
                          <a:ea typeface="Calibri" panose="020F0502020204030204" pitchFamily="34" charset="0"/>
                        </a:rPr>
                        <a:t>0</a:t>
                      </a:r>
                    </a:p>
                  </a:txBody>
                  <a:tcPr marL="9067" marR="9067" marT="9067"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a:txBody>
                    <a:bodyPr/>
                    <a:lstStyle/>
                    <a:p>
                      <a:pPr marL="0" marR="0" algn="ctr">
                        <a:spcBef>
                          <a:spcPts val="0"/>
                        </a:spcBef>
                        <a:spcAft>
                          <a:spcPts val="0"/>
                        </a:spcAft>
                      </a:pPr>
                      <a:r>
                        <a:rPr lang="en-US" sz="2000" dirty="0">
                          <a:effectLst/>
                          <a:latin typeface="Calibri" panose="020F0502020204030204" pitchFamily="34" charset="0"/>
                          <a:ea typeface="Calibri" panose="020F0502020204030204" pitchFamily="34" charset="0"/>
                        </a:rPr>
                        <a:t>2</a:t>
                      </a:r>
                    </a:p>
                  </a:txBody>
                  <a:tcPr marL="9067" marR="9067" marT="9067"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a:txBody>
                    <a:bodyPr/>
                    <a:lstStyle/>
                    <a:p>
                      <a:pPr marL="0" marR="0" algn="ctr">
                        <a:spcBef>
                          <a:spcPts val="0"/>
                        </a:spcBef>
                        <a:spcAft>
                          <a:spcPts val="0"/>
                        </a:spcAft>
                      </a:pPr>
                      <a:r>
                        <a:rPr lang="en-US" sz="2000" dirty="0">
                          <a:effectLst/>
                          <a:latin typeface="Calibri" panose="020F0502020204030204" pitchFamily="34" charset="0"/>
                          <a:ea typeface="Calibri" panose="020F0502020204030204" pitchFamily="34" charset="0"/>
                        </a:rPr>
                        <a:t>4</a:t>
                      </a:r>
                    </a:p>
                  </a:txBody>
                  <a:tcPr marL="9067" marR="9067" marT="9067"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extLst>
                  <a:ext uri="{0D108BD9-81ED-4DB2-BD59-A6C34878D82A}">
                    <a16:rowId xmlns:a16="http://schemas.microsoft.com/office/drawing/2014/main" val="10003"/>
                  </a:ext>
                </a:extLst>
              </a:tr>
              <a:tr h="789394">
                <a:tc>
                  <a:txBody>
                    <a:bodyPr/>
                    <a:lstStyle/>
                    <a:p>
                      <a:pPr marL="0" marR="0" algn="ctr">
                        <a:spcBef>
                          <a:spcPts val="0"/>
                        </a:spcBef>
                        <a:spcAft>
                          <a:spcPts val="0"/>
                        </a:spcAft>
                      </a:pPr>
                      <a:r>
                        <a:rPr lang="en-US" sz="2000" b="1">
                          <a:effectLst/>
                          <a:latin typeface="Calibri" panose="020F0502020204030204" pitchFamily="34" charset="0"/>
                          <a:ea typeface="Calibri" panose="020F0502020204030204" pitchFamily="34" charset="0"/>
                        </a:rPr>
                        <a:t>Hispanic Latino Any Race</a:t>
                      </a:r>
                      <a:endParaRPr lang="en-US" sz="2000">
                        <a:effectLst/>
                        <a:latin typeface="Calibri" panose="020F0502020204030204" pitchFamily="34" charset="0"/>
                        <a:ea typeface="Calibri" panose="020F0502020204030204" pitchFamily="34" charset="0"/>
                      </a:endParaRPr>
                    </a:p>
                  </a:txBody>
                  <a:tcPr marL="9067" marR="9067" marT="9067"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AEFF7"/>
                    </a:solidFill>
                  </a:tcPr>
                </a:tc>
                <a:tc>
                  <a:txBody>
                    <a:bodyPr/>
                    <a:lstStyle/>
                    <a:p>
                      <a:pPr marL="0" marR="0" algn="ctr">
                        <a:spcBef>
                          <a:spcPts val="0"/>
                        </a:spcBef>
                        <a:spcAft>
                          <a:spcPts val="0"/>
                        </a:spcAft>
                      </a:pPr>
                      <a:r>
                        <a:rPr lang="en-US" sz="2000" dirty="0">
                          <a:effectLst/>
                          <a:latin typeface="Calibri" panose="020F0502020204030204" pitchFamily="34" charset="0"/>
                          <a:ea typeface="Calibri" panose="020F0502020204030204" pitchFamily="34" charset="0"/>
                        </a:rPr>
                        <a:t>4796</a:t>
                      </a:r>
                    </a:p>
                  </a:txBody>
                  <a:tcPr marL="9067" marR="9067" marT="9067"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a:txBody>
                    <a:bodyPr/>
                    <a:lstStyle/>
                    <a:p>
                      <a:pPr marL="0" marR="0" algn="ctr">
                        <a:spcBef>
                          <a:spcPts val="0"/>
                        </a:spcBef>
                        <a:spcAft>
                          <a:spcPts val="0"/>
                        </a:spcAft>
                      </a:pPr>
                      <a:r>
                        <a:rPr lang="en-US" sz="2000" dirty="0">
                          <a:effectLst/>
                          <a:latin typeface="Calibri" panose="020F0502020204030204" pitchFamily="34" charset="0"/>
                          <a:ea typeface="Calibri" panose="020F0502020204030204" pitchFamily="34" charset="0"/>
                        </a:rPr>
                        <a:t>10</a:t>
                      </a:r>
                    </a:p>
                  </a:txBody>
                  <a:tcPr marL="9067" marR="9067" marT="9067"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a:txBody>
                    <a:bodyPr/>
                    <a:lstStyle/>
                    <a:p>
                      <a:pPr marL="0" marR="0" algn="ctr">
                        <a:spcBef>
                          <a:spcPts val="0"/>
                        </a:spcBef>
                        <a:spcAft>
                          <a:spcPts val="0"/>
                        </a:spcAft>
                      </a:pPr>
                      <a:r>
                        <a:rPr lang="en-US" sz="2000">
                          <a:effectLst/>
                          <a:latin typeface="Calibri" panose="020F0502020204030204" pitchFamily="34" charset="0"/>
                          <a:ea typeface="Calibri" panose="020F0502020204030204" pitchFamily="34" charset="0"/>
                        </a:rPr>
                        <a:t>3</a:t>
                      </a:r>
                    </a:p>
                  </a:txBody>
                  <a:tcPr marL="9067" marR="9067" marT="9067"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a:txBody>
                    <a:bodyPr/>
                    <a:lstStyle/>
                    <a:p>
                      <a:pPr marL="0" marR="0" algn="ctr">
                        <a:spcBef>
                          <a:spcPts val="0"/>
                        </a:spcBef>
                        <a:spcAft>
                          <a:spcPts val="0"/>
                        </a:spcAft>
                      </a:pPr>
                      <a:r>
                        <a:rPr lang="en-US" sz="2000">
                          <a:effectLst/>
                          <a:latin typeface="Calibri" panose="020F0502020204030204" pitchFamily="34" charset="0"/>
                          <a:ea typeface="Calibri" panose="020F0502020204030204" pitchFamily="34" charset="0"/>
                        </a:rPr>
                        <a:t>6</a:t>
                      </a:r>
                    </a:p>
                  </a:txBody>
                  <a:tcPr marL="9067" marR="9067" marT="9067"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a:txBody>
                    <a:bodyPr/>
                    <a:lstStyle/>
                    <a:p>
                      <a:pPr marL="0" marR="0" algn="ctr">
                        <a:spcBef>
                          <a:spcPts val="0"/>
                        </a:spcBef>
                        <a:spcAft>
                          <a:spcPts val="0"/>
                        </a:spcAft>
                      </a:pPr>
                      <a:r>
                        <a:rPr lang="en-US" sz="2000" dirty="0">
                          <a:effectLst/>
                          <a:latin typeface="Calibri" panose="020F0502020204030204" pitchFamily="34" charset="0"/>
                          <a:ea typeface="Calibri" panose="020F0502020204030204" pitchFamily="34" charset="0"/>
                        </a:rPr>
                        <a:t>0</a:t>
                      </a:r>
                    </a:p>
                  </a:txBody>
                  <a:tcPr marL="9067" marR="9067" marT="9067"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a:txBody>
                    <a:bodyPr/>
                    <a:lstStyle/>
                    <a:p>
                      <a:pPr marL="0" marR="0" algn="ctr">
                        <a:spcBef>
                          <a:spcPts val="0"/>
                        </a:spcBef>
                        <a:spcAft>
                          <a:spcPts val="0"/>
                        </a:spcAft>
                      </a:pPr>
                      <a:r>
                        <a:rPr lang="en-US" sz="2000" dirty="0">
                          <a:effectLst/>
                          <a:latin typeface="Calibri" panose="020F0502020204030204" pitchFamily="34" charset="0"/>
                          <a:ea typeface="Calibri" panose="020F0502020204030204" pitchFamily="34" charset="0"/>
                        </a:rPr>
                        <a:t>0</a:t>
                      </a:r>
                    </a:p>
                  </a:txBody>
                  <a:tcPr marL="9067" marR="9067" marT="9067"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a:txBody>
                    <a:bodyPr/>
                    <a:lstStyle/>
                    <a:p>
                      <a:pPr marL="0" marR="0" algn="ctr">
                        <a:spcBef>
                          <a:spcPts val="0"/>
                        </a:spcBef>
                        <a:spcAft>
                          <a:spcPts val="0"/>
                        </a:spcAft>
                      </a:pPr>
                      <a:r>
                        <a:rPr lang="en-US" sz="2000" dirty="0">
                          <a:effectLst/>
                          <a:latin typeface="Calibri" panose="020F0502020204030204" pitchFamily="34" charset="0"/>
                          <a:ea typeface="Calibri" panose="020F0502020204030204" pitchFamily="34" charset="0"/>
                        </a:rPr>
                        <a:t>3</a:t>
                      </a:r>
                    </a:p>
                  </a:txBody>
                  <a:tcPr marL="9067" marR="9067" marT="9067"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a:txBody>
                    <a:bodyPr/>
                    <a:lstStyle/>
                    <a:p>
                      <a:pPr marL="0" marR="0" algn="ctr">
                        <a:spcBef>
                          <a:spcPts val="0"/>
                        </a:spcBef>
                        <a:spcAft>
                          <a:spcPts val="0"/>
                        </a:spcAft>
                      </a:pPr>
                      <a:r>
                        <a:rPr lang="en-US" sz="2000" dirty="0">
                          <a:effectLst/>
                          <a:latin typeface="Calibri" panose="020F0502020204030204" pitchFamily="34" charset="0"/>
                          <a:ea typeface="Calibri" panose="020F0502020204030204" pitchFamily="34" charset="0"/>
                        </a:rPr>
                        <a:t>6</a:t>
                      </a:r>
                    </a:p>
                  </a:txBody>
                  <a:tcPr marL="9067" marR="9067" marT="9067"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extLst>
                  <a:ext uri="{0D108BD9-81ED-4DB2-BD59-A6C34878D82A}">
                    <a16:rowId xmlns:a16="http://schemas.microsoft.com/office/drawing/2014/main" val="10004"/>
                  </a:ext>
                </a:extLst>
              </a:tr>
              <a:tr h="404368">
                <a:tc>
                  <a:txBody>
                    <a:bodyPr/>
                    <a:lstStyle/>
                    <a:p>
                      <a:pPr marL="0" marR="0" algn="ctr">
                        <a:spcBef>
                          <a:spcPts val="0"/>
                        </a:spcBef>
                        <a:spcAft>
                          <a:spcPts val="0"/>
                        </a:spcAft>
                      </a:pPr>
                      <a:r>
                        <a:rPr lang="en-US" sz="2000" b="1">
                          <a:effectLst/>
                          <a:latin typeface="Calibri" panose="020F0502020204030204" pitchFamily="34" charset="0"/>
                          <a:ea typeface="Calibri" panose="020F0502020204030204" pitchFamily="34" charset="0"/>
                        </a:rPr>
                        <a:t>Other</a:t>
                      </a:r>
                      <a:endParaRPr lang="en-US" sz="2000">
                        <a:effectLst/>
                        <a:latin typeface="Calibri" panose="020F0502020204030204" pitchFamily="34" charset="0"/>
                        <a:ea typeface="Calibri" panose="020F0502020204030204" pitchFamily="34" charset="0"/>
                      </a:endParaRPr>
                    </a:p>
                  </a:txBody>
                  <a:tcPr marL="9067" marR="9067" marT="9067"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AEFF7"/>
                    </a:solidFill>
                  </a:tcPr>
                </a:tc>
                <a:tc>
                  <a:txBody>
                    <a:bodyPr/>
                    <a:lstStyle/>
                    <a:p>
                      <a:pPr marL="0" marR="0" algn="ctr">
                        <a:spcBef>
                          <a:spcPts val="0"/>
                        </a:spcBef>
                        <a:spcAft>
                          <a:spcPts val="0"/>
                        </a:spcAft>
                      </a:pPr>
                      <a:r>
                        <a:rPr lang="en-US" sz="2000" dirty="0">
                          <a:effectLst/>
                          <a:latin typeface="Calibri" panose="020F0502020204030204" pitchFamily="34" charset="0"/>
                          <a:ea typeface="Calibri" panose="020F0502020204030204" pitchFamily="34" charset="0"/>
                        </a:rPr>
                        <a:t>4418</a:t>
                      </a:r>
                    </a:p>
                  </a:txBody>
                  <a:tcPr marL="9067" marR="9067" marT="9067"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AEFF7"/>
                    </a:solidFill>
                  </a:tcPr>
                </a:tc>
                <a:tc>
                  <a:txBody>
                    <a:bodyPr/>
                    <a:lstStyle/>
                    <a:p>
                      <a:pPr marL="0" marR="0" algn="ctr">
                        <a:spcBef>
                          <a:spcPts val="0"/>
                        </a:spcBef>
                        <a:spcAft>
                          <a:spcPts val="0"/>
                        </a:spcAft>
                      </a:pPr>
                      <a:r>
                        <a:rPr lang="en-US" sz="2000" dirty="0">
                          <a:effectLst/>
                          <a:latin typeface="Calibri" panose="020F0502020204030204" pitchFamily="34" charset="0"/>
                          <a:ea typeface="Calibri" panose="020F0502020204030204" pitchFamily="34" charset="0"/>
                        </a:rPr>
                        <a:t>9</a:t>
                      </a:r>
                    </a:p>
                  </a:txBody>
                  <a:tcPr marL="9067" marR="9067" marT="9067"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AEFF7"/>
                    </a:solidFill>
                  </a:tcPr>
                </a:tc>
                <a:tc>
                  <a:txBody>
                    <a:bodyPr/>
                    <a:lstStyle/>
                    <a:p>
                      <a:pPr marL="0" marR="0" algn="ctr">
                        <a:spcBef>
                          <a:spcPts val="0"/>
                        </a:spcBef>
                        <a:spcAft>
                          <a:spcPts val="0"/>
                        </a:spcAft>
                      </a:pPr>
                      <a:r>
                        <a:rPr lang="en-US" sz="2000">
                          <a:effectLst/>
                          <a:latin typeface="Calibri" panose="020F0502020204030204" pitchFamily="34" charset="0"/>
                          <a:ea typeface="Calibri" panose="020F0502020204030204" pitchFamily="34" charset="0"/>
                        </a:rPr>
                        <a:t>2</a:t>
                      </a:r>
                    </a:p>
                  </a:txBody>
                  <a:tcPr marL="9067" marR="9067" marT="9067"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AEFF7"/>
                    </a:solidFill>
                  </a:tcPr>
                </a:tc>
                <a:tc>
                  <a:txBody>
                    <a:bodyPr/>
                    <a:lstStyle/>
                    <a:p>
                      <a:pPr marL="0" marR="0" algn="ctr">
                        <a:spcBef>
                          <a:spcPts val="0"/>
                        </a:spcBef>
                        <a:spcAft>
                          <a:spcPts val="0"/>
                        </a:spcAft>
                      </a:pPr>
                      <a:r>
                        <a:rPr lang="en-US" sz="2000">
                          <a:effectLst/>
                          <a:latin typeface="Calibri" panose="020F0502020204030204" pitchFamily="34" charset="0"/>
                          <a:ea typeface="Calibri" panose="020F0502020204030204" pitchFamily="34" charset="0"/>
                        </a:rPr>
                        <a:t>4</a:t>
                      </a:r>
                    </a:p>
                  </a:txBody>
                  <a:tcPr marL="9067" marR="9067" marT="9067"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AEFF7"/>
                    </a:solidFill>
                  </a:tcPr>
                </a:tc>
                <a:tc>
                  <a:txBody>
                    <a:bodyPr/>
                    <a:lstStyle/>
                    <a:p>
                      <a:pPr marL="0" marR="0" algn="ctr">
                        <a:spcBef>
                          <a:spcPts val="0"/>
                        </a:spcBef>
                        <a:spcAft>
                          <a:spcPts val="0"/>
                        </a:spcAft>
                      </a:pPr>
                      <a:r>
                        <a:rPr lang="en-US" sz="2000">
                          <a:effectLst/>
                          <a:latin typeface="Calibri" panose="020F0502020204030204" pitchFamily="34" charset="0"/>
                          <a:ea typeface="Calibri" panose="020F0502020204030204" pitchFamily="34" charset="0"/>
                        </a:rPr>
                        <a:t>1</a:t>
                      </a:r>
                    </a:p>
                  </a:txBody>
                  <a:tcPr marL="9067" marR="9067" marT="9067"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AEFF7"/>
                    </a:solidFill>
                  </a:tcPr>
                </a:tc>
                <a:tc>
                  <a:txBody>
                    <a:bodyPr/>
                    <a:lstStyle/>
                    <a:p>
                      <a:pPr marL="0" marR="0" algn="ctr">
                        <a:spcBef>
                          <a:spcPts val="0"/>
                        </a:spcBef>
                        <a:spcAft>
                          <a:spcPts val="0"/>
                        </a:spcAft>
                      </a:pPr>
                      <a:r>
                        <a:rPr lang="en-US" sz="2000">
                          <a:effectLst/>
                          <a:latin typeface="Calibri" panose="020F0502020204030204" pitchFamily="34" charset="0"/>
                          <a:ea typeface="Calibri" panose="020F0502020204030204" pitchFamily="34" charset="0"/>
                        </a:rPr>
                        <a:t>2</a:t>
                      </a:r>
                    </a:p>
                  </a:txBody>
                  <a:tcPr marL="9067" marR="9067" marT="9067"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AEFF7"/>
                    </a:solidFill>
                  </a:tcPr>
                </a:tc>
                <a:tc>
                  <a:txBody>
                    <a:bodyPr/>
                    <a:lstStyle/>
                    <a:p>
                      <a:pPr marL="0" marR="0" algn="ctr">
                        <a:spcBef>
                          <a:spcPts val="0"/>
                        </a:spcBef>
                        <a:spcAft>
                          <a:spcPts val="0"/>
                        </a:spcAft>
                      </a:pPr>
                      <a:r>
                        <a:rPr lang="en-US" sz="2000" dirty="0">
                          <a:effectLst/>
                          <a:latin typeface="Calibri" panose="020F0502020204030204" pitchFamily="34" charset="0"/>
                          <a:ea typeface="Calibri" panose="020F0502020204030204" pitchFamily="34" charset="0"/>
                        </a:rPr>
                        <a:t>3</a:t>
                      </a:r>
                    </a:p>
                  </a:txBody>
                  <a:tcPr marL="9067" marR="9067" marT="9067"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AEFF7"/>
                    </a:solidFill>
                  </a:tcPr>
                </a:tc>
                <a:tc>
                  <a:txBody>
                    <a:bodyPr/>
                    <a:lstStyle/>
                    <a:p>
                      <a:pPr marL="0" marR="0" algn="ctr">
                        <a:spcBef>
                          <a:spcPts val="0"/>
                        </a:spcBef>
                        <a:spcAft>
                          <a:spcPts val="0"/>
                        </a:spcAft>
                      </a:pPr>
                      <a:r>
                        <a:rPr lang="en-US" sz="2000" dirty="0">
                          <a:effectLst/>
                          <a:latin typeface="Calibri" panose="020F0502020204030204" pitchFamily="34" charset="0"/>
                          <a:ea typeface="Calibri" panose="020F0502020204030204" pitchFamily="34" charset="0"/>
                        </a:rPr>
                        <a:t>6</a:t>
                      </a:r>
                    </a:p>
                  </a:txBody>
                  <a:tcPr marL="9067" marR="9067" marT="9067"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AEFF7"/>
                    </a:solidFill>
                  </a:tcPr>
                </a:tc>
                <a:extLst>
                  <a:ext uri="{0D108BD9-81ED-4DB2-BD59-A6C34878D82A}">
                    <a16:rowId xmlns:a16="http://schemas.microsoft.com/office/drawing/2014/main" val="10005"/>
                  </a:ext>
                </a:extLst>
              </a:tr>
              <a:tr h="404368">
                <a:tc>
                  <a:txBody>
                    <a:bodyPr/>
                    <a:lstStyle/>
                    <a:p>
                      <a:pPr marL="0" marR="0" algn="ctr">
                        <a:spcBef>
                          <a:spcPts val="0"/>
                        </a:spcBef>
                        <a:spcAft>
                          <a:spcPts val="0"/>
                        </a:spcAft>
                      </a:pPr>
                      <a:r>
                        <a:rPr lang="en-US" sz="2000" b="1">
                          <a:effectLst/>
                          <a:latin typeface="Calibri" panose="020F0502020204030204" pitchFamily="34" charset="0"/>
                          <a:ea typeface="Calibri" panose="020F0502020204030204" pitchFamily="34" charset="0"/>
                        </a:rPr>
                        <a:t>Total</a:t>
                      </a:r>
                      <a:endParaRPr lang="en-US" sz="2000">
                        <a:effectLst/>
                        <a:latin typeface="Calibri" panose="020F0502020204030204" pitchFamily="34" charset="0"/>
                        <a:ea typeface="Calibri" panose="020F0502020204030204" pitchFamily="34" charset="0"/>
                      </a:endParaRPr>
                    </a:p>
                  </a:txBody>
                  <a:tcPr marL="9067" marR="9067" marT="9067"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AEFF7"/>
                    </a:solidFill>
                  </a:tcPr>
                </a:tc>
                <a:tc>
                  <a:txBody>
                    <a:bodyPr/>
                    <a:lstStyle/>
                    <a:p>
                      <a:pPr marL="0" marR="0" algn="ctr">
                        <a:spcBef>
                          <a:spcPts val="0"/>
                        </a:spcBef>
                        <a:spcAft>
                          <a:spcPts val="0"/>
                        </a:spcAft>
                      </a:pPr>
                      <a:r>
                        <a:rPr lang="en-US" sz="2000" dirty="0">
                          <a:effectLst/>
                          <a:latin typeface="Calibri" panose="020F0502020204030204" pitchFamily="34" charset="0"/>
                          <a:ea typeface="Calibri" panose="020F0502020204030204" pitchFamily="34" charset="0"/>
                        </a:rPr>
                        <a:t>47,796</a:t>
                      </a:r>
                    </a:p>
                  </a:txBody>
                  <a:tcPr marL="9067" marR="9067" marT="9067"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AEFF7"/>
                    </a:solidFill>
                  </a:tcPr>
                </a:tc>
                <a:tc>
                  <a:txBody>
                    <a:bodyPr/>
                    <a:lstStyle/>
                    <a:p>
                      <a:pPr marL="0" marR="0" algn="ctr">
                        <a:spcBef>
                          <a:spcPts val="0"/>
                        </a:spcBef>
                        <a:spcAft>
                          <a:spcPts val="0"/>
                        </a:spcAft>
                      </a:pPr>
                      <a:r>
                        <a:rPr lang="en-US" sz="2000">
                          <a:effectLst/>
                          <a:latin typeface="Calibri" panose="020F0502020204030204" pitchFamily="34" charset="0"/>
                          <a:ea typeface="Calibri" panose="020F0502020204030204" pitchFamily="34" charset="0"/>
                        </a:rPr>
                        <a:t>100</a:t>
                      </a:r>
                    </a:p>
                  </a:txBody>
                  <a:tcPr marL="9067" marR="9067" marT="9067"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AEFF7"/>
                    </a:solidFill>
                  </a:tcPr>
                </a:tc>
                <a:tc>
                  <a:txBody>
                    <a:bodyPr/>
                    <a:lstStyle/>
                    <a:p>
                      <a:pPr marL="0" marR="0" algn="ctr">
                        <a:spcBef>
                          <a:spcPts val="0"/>
                        </a:spcBef>
                        <a:spcAft>
                          <a:spcPts val="0"/>
                        </a:spcAft>
                      </a:pPr>
                      <a:r>
                        <a:rPr lang="en-US" sz="2000">
                          <a:effectLst/>
                          <a:latin typeface="Calibri" panose="020F0502020204030204" pitchFamily="34" charset="0"/>
                          <a:ea typeface="Calibri" panose="020F0502020204030204" pitchFamily="34" charset="0"/>
                        </a:rPr>
                        <a:t>41</a:t>
                      </a:r>
                    </a:p>
                  </a:txBody>
                  <a:tcPr marL="9067" marR="9067" marT="9067"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AEFF7"/>
                    </a:solidFill>
                  </a:tcPr>
                </a:tc>
                <a:tc>
                  <a:txBody>
                    <a:bodyPr/>
                    <a:lstStyle/>
                    <a:p>
                      <a:pPr marL="0" marR="0" algn="ctr">
                        <a:spcBef>
                          <a:spcPts val="0"/>
                        </a:spcBef>
                        <a:spcAft>
                          <a:spcPts val="0"/>
                        </a:spcAft>
                      </a:pPr>
                      <a:r>
                        <a:rPr lang="en-US" sz="2000">
                          <a:effectLst/>
                          <a:latin typeface="Calibri" panose="020F0502020204030204" pitchFamily="34" charset="0"/>
                          <a:ea typeface="Calibri" panose="020F0502020204030204" pitchFamily="34" charset="0"/>
                        </a:rPr>
                        <a:t>84</a:t>
                      </a:r>
                    </a:p>
                  </a:txBody>
                  <a:tcPr marL="9067" marR="9067" marT="9067"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AEFF7"/>
                    </a:solidFill>
                  </a:tcPr>
                </a:tc>
                <a:tc>
                  <a:txBody>
                    <a:bodyPr/>
                    <a:lstStyle/>
                    <a:p>
                      <a:pPr marL="0" marR="0" algn="ctr">
                        <a:spcBef>
                          <a:spcPts val="0"/>
                        </a:spcBef>
                        <a:spcAft>
                          <a:spcPts val="0"/>
                        </a:spcAft>
                      </a:pPr>
                      <a:r>
                        <a:rPr lang="en-US" sz="2000">
                          <a:effectLst/>
                          <a:latin typeface="Calibri" panose="020F0502020204030204" pitchFamily="34" charset="0"/>
                          <a:ea typeface="Calibri" panose="020F0502020204030204" pitchFamily="34" charset="0"/>
                        </a:rPr>
                        <a:t>8</a:t>
                      </a:r>
                    </a:p>
                  </a:txBody>
                  <a:tcPr marL="9067" marR="9067" marT="9067"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AEFF7"/>
                    </a:solidFill>
                  </a:tcPr>
                </a:tc>
                <a:tc>
                  <a:txBody>
                    <a:bodyPr/>
                    <a:lstStyle/>
                    <a:p>
                      <a:pPr marL="0" marR="0" algn="ctr">
                        <a:spcBef>
                          <a:spcPts val="0"/>
                        </a:spcBef>
                        <a:spcAft>
                          <a:spcPts val="0"/>
                        </a:spcAft>
                      </a:pPr>
                      <a:r>
                        <a:rPr lang="en-US" sz="2000">
                          <a:effectLst/>
                          <a:latin typeface="Calibri" panose="020F0502020204030204" pitchFamily="34" charset="0"/>
                          <a:ea typeface="Calibri" panose="020F0502020204030204" pitchFamily="34" charset="0"/>
                        </a:rPr>
                        <a:t>16</a:t>
                      </a:r>
                    </a:p>
                  </a:txBody>
                  <a:tcPr marL="9067" marR="9067" marT="9067"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AEFF7"/>
                    </a:solidFill>
                  </a:tcPr>
                </a:tc>
                <a:tc>
                  <a:txBody>
                    <a:bodyPr/>
                    <a:lstStyle/>
                    <a:p>
                      <a:pPr marL="0" marR="0" algn="ctr">
                        <a:spcBef>
                          <a:spcPts val="0"/>
                        </a:spcBef>
                        <a:spcAft>
                          <a:spcPts val="0"/>
                        </a:spcAft>
                      </a:pPr>
                      <a:r>
                        <a:rPr lang="en-US" sz="2000">
                          <a:effectLst/>
                          <a:latin typeface="Calibri" panose="020F0502020204030204" pitchFamily="34" charset="0"/>
                          <a:ea typeface="Calibri" panose="020F0502020204030204" pitchFamily="34" charset="0"/>
                        </a:rPr>
                        <a:t>49</a:t>
                      </a:r>
                    </a:p>
                  </a:txBody>
                  <a:tcPr marL="9067" marR="9067" marT="9067"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AEFF7"/>
                    </a:solidFill>
                  </a:tcPr>
                </a:tc>
                <a:tc>
                  <a:txBody>
                    <a:bodyPr/>
                    <a:lstStyle/>
                    <a:p>
                      <a:pPr marL="0" marR="0" algn="ctr">
                        <a:spcBef>
                          <a:spcPts val="0"/>
                        </a:spcBef>
                        <a:spcAft>
                          <a:spcPts val="0"/>
                        </a:spcAft>
                      </a:pPr>
                      <a:r>
                        <a:rPr lang="en-US" sz="2000" dirty="0">
                          <a:effectLst/>
                          <a:latin typeface="Calibri" panose="020F0502020204030204" pitchFamily="34" charset="0"/>
                          <a:ea typeface="Calibri" panose="020F0502020204030204" pitchFamily="34" charset="0"/>
                        </a:rPr>
                        <a:t>100</a:t>
                      </a:r>
                    </a:p>
                  </a:txBody>
                  <a:tcPr marL="9067" marR="9067" marT="9067"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AEFF7"/>
                    </a:solidFill>
                  </a:tcPr>
                </a:tc>
                <a:extLst>
                  <a:ext uri="{0D108BD9-81ED-4DB2-BD59-A6C34878D82A}">
                    <a16:rowId xmlns:a16="http://schemas.microsoft.com/office/drawing/2014/main" val="10006"/>
                  </a:ext>
                </a:extLst>
              </a:tr>
            </a:tbl>
          </a:graphicData>
        </a:graphic>
      </p:graphicFrame>
      <p:sp>
        <p:nvSpPr>
          <p:cNvPr id="3" name="TextBox 2"/>
          <p:cNvSpPr txBox="1"/>
          <p:nvPr/>
        </p:nvSpPr>
        <p:spPr>
          <a:xfrm>
            <a:off x="838200" y="6093474"/>
            <a:ext cx="10420488" cy="646331"/>
          </a:xfrm>
          <a:prstGeom prst="rect">
            <a:avLst/>
          </a:prstGeom>
          <a:noFill/>
        </p:spPr>
        <p:txBody>
          <a:bodyPr wrap="square" rtlCol="0">
            <a:spAutoFit/>
          </a:bodyPr>
          <a:lstStyle/>
          <a:p>
            <a:pPr algn="just"/>
            <a:r>
              <a:rPr lang="en-US" dirty="0"/>
              <a:t>*As of 12/31/20, prior to Officer Shimanek resigning.  Includes Less than Full Time SRO as 1. Service population includes Keller and Westlake 2019 Census Estimates.</a:t>
            </a:r>
          </a:p>
        </p:txBody>
      </p:sp>
    </p:spTree>
    <p:extLst>
      <p:ext uri="{BB962C8B-B14F-4D97-AF65-F5344CB8AC3E}">
        <p14:creationId xmlns:p14="http://schemas.microsoft.com/office/powerpoint/2010/main" val="29493976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mn-lt"/>
              </a:rPr>
              <a:t>2020 Year in Review</a:t>
            </a:r>
            <a:br>
              <a:rPr lang="en-US" sz="4000" b="1" dirty="0">
                <a:latin typeface="+mn-lt"/>
              </a:rPr>
            </a:br>
            <a:r>
              <a:rPr lang="en-US" sz="4000" b="1" dirty="0">
                <a:latin typeface="+mn-lt"/>
              </a:rPr>
              <a:t>New Chief &amp; COVID-19</a:t>
            </a:r>
          </a:p>
        </p:txBody>
      </p:sp>
      <p:sp>
        <p:nvSpPr>
          <p:cNvPr id="3" name="Content Placeholder 2"/>
          <p:cNvSpPr>
            <a:spLocks noGrp="1"/>
          </p:cNvSpPr>
          <p:nvPr>
            <p:ph idx="1"/>
          </p:nvPr>
        </p:nvSpPr>
        <p:spPr>
          <a:xfrm>
            <a:off x="838200" y="2132519"/>
            <a:ext cx="10515600" cy="3628202"/>
          </a:xfrm>
        </p:spPr>
        <p:txBody>
          <a:bodyPr>
            <a:normAutofit/>
          </a:bodyPr>
          <a:lstStyle/>
          <a:p>
            <a:pPr algn="just"/>
            <a:r>
              <a:rPr lang="en-US" sz="2400" b="1" dirty="0"/>
              <a:t>March 9, 2020: </a:t>
            </a:r>
            <a:r>
              <a:rPr lang="en-US" sz="2400" dirty="0"/>
              <a:t>Chief Fortune sworn in as new Chief of Police</a:t>
            </a:r>
          </a:p>
          <a:p>
            <a:pPr algn="just"/>
            <a:r>
              <a:rPr lang="en-US" sz="2400" b="1" dirty="0"/>
              <a:t>March 11, 2020: </a:t>
            </a:r>
            <a:r>
              <a:rPr lang="en-US" sz="2400" dirty="0"/>
              <a:t>World Health Organization declared the coronavirus, now designated COVID-19, a global pandemic</a:t>
            </a:r>
          </a:p>
          <a:p>
            <a:pPr algn="just"/>
            <a:r>
              <a:rPr lang="en-US" sz="2400" b="1" dirty="0"/>
              <a:t>First Week: </a:t>
            </a:r>
            <a:r>
              <a:rPr lang="en-US" sz="2400" dirty="0"/>
              <a:t>President, Texas Governor, Tarrant County Judge, </a:t>
            </a:r>
            <a:r>
              <a:rPr lang="en-US" sz="2400" dirty="0">
                <a:latin typeface="Calibri" panose="020F0502020204030204" pitchFamily="34" charset="0"/>
                <a:ea typeface="Calibri" panose="020F0502020204030204" pitchFamily="34" charset="0"/>
                <a:cs typeface="Times New Roman" panose="02020603050405020304" pitchFamily="18" charset="0"/>
              </a:rPr>
              <a:t>and City of Keller Mayor had issued National Emergency and disaster declarations</a:t>
            </a:r>
          </a:p>
          <a:p>
            <a:pPr algn="just"/>
            <a:r>
              <a:rPr lang="en-US" sz="2400" b="1" dirty="0">
                <a:latin typeface="Calibri" panose="020F0502020204030204" pitchFamily="34" charset="0"/>
                <a:ea typeface="Calibri" panose="020F0502020204030204" pitchFamily="34" charset="0"/>
                <a:cs typeface="Times New Roman" panose="02020603050405020304" pitchFamily="18" charset="0"/>
              </a:rPr>
              <a:t>First 10 Days</a:t>
            </a:r>
            <a:r>
              <a:rPr lang="en-US" sz="2400" dirty="0">
                <a:latin typeface="Calibri" panose="020F0502020204030204" pitchFamily="34" charset="0"/>
                <a:ea typeface="Calibri" panose="020F0502020204030204" pitchFamily="34" charset="0"/>
                <a:cs typeface="Times New Roman" panose="02020603050405020304" pitchFamily="18" charset="0"/>
              </a:rPr>
              <a:t>: State of Texas was operating under newly required restrictions: ‘social distancing’ &amp; ‘stay at home’ orders  </a:t>
            </a:r>
          </a:p>
          <a:p>
            <a:pPr algn="just"/>
            <a:r>
              <a:rPr lang="en-US" sz="2400" b="1" dirty="0"/>
              <a:t>New Protocols - Limit Personal Contact</a:t>
            </a:r>
            <a:r>
              <a:rPr lang="en-US" sz="2400" dirty="0"/>
              <a:t>: Personal protective equipment, traffic enforcement, entering residences, phone response vs in-person</a:t>
            </a:r>
          </a:p>
        </p:txBody>
      </p:sp>
    </p:spTree>
    <p:extLst>
      <p:ext uri="{BB962C8B-B14F-4D97-AF65-F5344CB8AC3E}">
        <p14:creationId xmlns:p14="http://schemas.microsoft.com/office/powerpoint/2010/main" val="9974557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prstClr val="black"/>
                </a:solidFill>
                <a:latin typeface="Calibri" panose="020F0502020204030204"/>
              </a:rPr>
              <a:t>2020 Year in Review</a:t>
            </a:r>
            <a:br>
              <a:rPr lang="en-US" sz="4000" b="1" dirty="0">
                <a:solidFill>
                  <a:prstClr val="black"/>
                </a:solidFill>
                <a:latin typeface="Calibri" panose="020F0502020204030204"/>
              </a:rPr>
            </a:br>
            <a:r>
              <a:rPr lang="en-US" sz="4000" b="1" dirty="0">
                <a:solidFill>
                  <a:prstClr val="black"/>
                </a:solidFill>
                <a:latin typeface="Calibri" panose="020F0502020204030204"/>
              </a:rPr>
              <a:t>August 15th Incident - Action Items </a:t>
            </a:r>
            <a:endParaRPr lang="en-US" dirty="0"/>
          </a:p>
        </p:txBody>
      </p:sp>
      <p:sp>
        <p:nvSpPr>
          <p:cNvPr id="3" name="Content Placeholder 2"/>
          <p:cNvSpPr>
            <a:spLocks noGrp="1"/>
          </p:cNvSpPr>
          <p:nvPr>
            <p:ph idx="1"/>
          </p:nvPr>
        </p:nvSpPr>
        <p:spPr>
          <a:xfrm>
            <a:off x="1103514" y="1825625"/>
            <a:ext cx="10250286" cy="5032375"/>
          </a:xfrm>
        </p:spPr>
        <p:txBody>
          <a:bodyPr numCol="1">
            <a:normAutofit/>
          </a:bodyPr>
          <a:lstStyle/>
          <a:p>
            <a:pPr marL="0" indent="0" algn="just">
              <a:buNone/>
            </a:pPr>
            <a:r>
              <a:rPr lang="en-US" sz="2400" b="1" dirty="0"/>
              <a:t>Training, Policies &amp; Practices</a:t>
            </a:r>
          </a:p>
          <a:p>
            <a:pPr marL="0" indent="0" algn="just">
              <a:buNone/>
            </a:pPr>
            <a:r>
              <a:rPr lang="en-US" sz="2400" dirty="0"/>
              <a:t>•  Quarterly supervisor meetings (ownership/consistent communication) </a:t>
            </a:r>
          </a:p>
          <a:p>
            <a:pPr marL="0" indent="0" algn="just">
              <a:buNone/>
            </a:pPr>
            <a:r>
              <a:rPr lang="en-US" sz="2400" dirty="0"/>
              <a:t>•  Review and Identify how we train our values:</a:t>
            </a:r>
          </a:p>
          <a:p>
            <a:pPr lvl="1" algn="just">
              <a:spcBef>
                <a:spcPts val="1000"/>
              </a:spcBef>
              <a:buFont typeface="Courier New" panose="02070309020205020404" pitchFamily="49" charset="0"/>
              <a:buChar char="o"/>
            </a:pPr>
            <a:r>
              <a:rPr lang="en-US" dirty="0"/>
              <a:t>Purposely train: ‘empathy in action’</a:t>
            </a:r>
          </a:p>
          <a:p>
            <a:pPr lvl="1" algn="just">
              <a:spcBef>
                <a:spcPts val="1000"/>
              </a:spcBef>
              <a:buFont typeface="Courier New" panose="02070309020205020404" pitchFamily="49" charset="0"/>
              <a:buChar char="o"/>
            </a:pPr>
            <a:r>
              <a:rPr lang="en-US" dirty="0"/>
              <a:t>Re-emphasize soft skills: de-escalation, communication, working with mental health consumers, persons with intellectual disabilities, etc. </a:t>
            </a:r>
          </a:p>
          <a:p>
            <a:pPr lvl="1" algn="just">
              <a:spcBef>
                <a:spcPts val="1000"/>
              </a:spcBef>
              <a:buFont typeface="Courier New" panose="02070309020205020404" pitchFamily="49" charset="0"/>
              <a:buChar char="o"/>
            </a:pPr>
            <a:r>
              <a:rPr lang="en-US" dirty="0"/>
              <a:t>How to incorporate our values/soft skills with each tactic/topic:</a:t>
            </a:r>
          </a:p>
          <a:p>
            <a:pPr lvl="2" algn="just">
              <a:spcBef>
                <a:spcPts val="1000"/>
              </a:spcBef>
            </a:pPr>
            <a:r>
              <a:rPr lang="en-US" sz="2400" dirty="0"/>
              <a:t>Tarrant County College (TCC) – Basic Police Academy</a:t>
            </a:r>
          </a:p>
          <a:p>
            <a:pPr lvl="2" algn="just">
              <a:spcBef>
                <a:spcPts val="1000"/>
              </a:spcBef>
            </a:pPr>
            <a:r>
              <a:rPr lang="en-US" sz="2400" dirty="0"/>
              <a:t>Field Training Program</a:t>
            </a:r>
          </a:p>
          <a:p>
            <a:pPr lvl="2" algn="just">
              <a:spcBef>
                <a:spcPts val="1000"/>
              </a:spcBef>
            </a:pPr>
            <a:r>
              <a:rPr lang="en-US" sz="2400" dirty="0"/>
              <a:t>In-service – Incumbent Officers</a:t>
            </a:r>
          </a:p>
          <a:p>
            <a:pPr lvl="2" algn="just">
              <a:spcBef>
                <a:spcPts val="1000"/>
              </a:spcBef>
            </a:pPr>
            <a:r>
              <a:rPr lang="en-US" sz="2400" dirty="0"/>
              <a:t>Quarterly Firearms &amp; Defensive Tactics Training – Lesson Plans</a:t>
            </a:r>
            <a:endParaRPr lang="en-US" dirty="0"/>
          </a:p>
        </p:txBody>
      </p:sp>
    </p:spTree>
    <p:extLst>
      <p:ext uri="{BB962C8B-B14F-4D97-AF65-F5344CB8AC3E}">
        <p14:creationId xmlns:p14="http://schemas.microsoft.com/office/powerpoint/2010/main" val="42015499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prstClr val="black"/>
                </a:solidFill>
                <a:latin typeface="Calibri" panose="020F0502020204030204"/>
              </a:rPr>
              <a:t>August 15th Incident - Action Items</a:t>
            </a:r>
            <a:endParaRPr lang="en-US" dirty="0"/>
          </a:p>
        </p:txBody>
      </p:sp>
      <p:sp>
        <p:nvSpPr>
          <p:cNvPr id="3" name="Content Placeholder 2"/>
          <p:cNvSpPr>
            <a:spLocks noGrp="1"/>
          </p:cNvSpPr>
          <p:nvPr>
            <p:ph idx="1"/>
          </p:nvPr>
        </p:nvSpPr>
        <p:spPr>
          <a:xfrm>
            <a:off x="802693" y="1690688"/>
            <a:ext cx="10586613" cy="5032375"/>
          </a:xfrm>
        </p:spPr>
        <p:txBody>
          <a:bodyPr>
            <a:normAutofit/>
          </a:bodyPr>
          <a:lstStyle/>
          <a:p>
            <a:pPr marL="0" lvl="0" indent="0">
              <a:buNone/>
            </a:pPr>
            <a:r>
              <a:rPr lang="en-US" sz="2400" b="1" dirty="0">
                <a:solidFill>
                  <a:prstClr val="black"/>
                </a:solidFill>
              </a:rPr>
              <a:t>Training, Policies &amp; Practices</a:t>
            </a:r>
          </a:p>
          <a:p>
            <a:pPr marL="342900" marR="0" lvl="0" indent="-342900">
              <a:buFont typeface="Symbol" panose="05050102010706020507" pitchFamily="18" charset="2"/>
              <a:buChar char=""/>
            </a:pPr>
            <a:r>
              <a:rPr lang="en-US" sz="2400" dirty="0">
                <a:solidFill>
                  <a:srgbClr val="000000"/>
                </a:solidFill>
                <a:ea typeface="Calibri" panose="020F0502020204030204" pitchFamily="34" charset="0"/>
              </a:rPr>
              <a:t>Current policies </a:t>
            </a:r>
            <a:endParaRPr lang="en-US" sz="2400" dirty="0">
              <a:ea typeface="Calibri" panose="020F0502020204030204" pitchFamily="34" charset="0"/>
            </a:endParaRPr>
          </a:p>
          <a:p>
            <a:pPr marL="742950" marR="0" lvl="1" indent="-285750">
              <a:spcBef>
                <a:spcPts val="1000"/>
              </a:spcBef>
              <a:buFont typeface="Courier New" panose="02070309020205020404" pitchFamily="49" charset="0"/>
              <a:buChar char="o"/>
            </a:pPr>
            <a:r>
              <a:rPr lang="en-US" dirty="0">
                <a:solidFill>
                  <a:srgbClr val="000000"/>
                </a:solidFill>
                <a:ea typeface="Calibri" panose="020F0502020204030204" pitchFamily="34" charset="0"/>
              </a:rPr>
              <a:t>Traffic Only "Class C" arrests: Prohibit, with specific law enforcement exceptions and supervisor approval </a:t>
            </a:r>
          </a:p>
          <a:p>
            <a:pPr marL="742950" marR="0" lvl="1" indent="-285750">
              <a:spcBef>
                <a:spcPts val="1000"/>
              </a:spcBef>
              <a:buFont typeface="Courier New" panose="02070309020205020404" pitchFamily="49" charset="0"/>
              <a:buChar char="o"/>
            </a:pPr>
            <a:r>
              <a:rPr lang="en-US" dirty="0">
                <a:solidFill>
                  <a:srgbClr val="000000"/>
                </a:solidFill>
                <a:ea typeface="Calibri" panose="020F0502020204030204" pitchFamily="34" charset="0"/>
              </a:rPr>
              <a:t>Vehicle Inventory: Two (2) officers perform w/officer safety exception</a:t>
            </a:r>
          </a:p>
          <a:p>
            <a:pPr marL="742950" marR="0" lvl="1" indent="-285750">
              <a:spcBef>
                <a:spcPts val="1000"/>
              </a:spcBef>
              <a:buFont typeface="Courier New" panose="02070309020205020404" pitchFamily="49" charset="0"/>
              <a:buChar char="o"/>
            </a:pPr>
            <a:r>
              <a:rPr lang="en-US" dirty="0">
                <a:solidFill>
                  <a:srgbClr val="000000"/>
                </a:solidFill>
                <a:ea typeface="Calibri" panose="020F0502020204030204" pitchFamily="34" charset="0"/>
              </a:rPr>
              <a:t>Police Executive Research Forum: 30 Guiding Principles on Use of Force</a:t>
            </a:r>
          </a:p>
          <a:p>
            <a:pPr lvl="2">
              <a:spcBef>
                <a:spcPts val="1000"/>
              </a:spcBef>
            </a:pPr>
            <a:r>
              <a:rPr lang="en-US" sz="2400" dirty="0">
                <a:solidFill>
                  <a:srgbClr val="000000"/>
                </a:solidFill>
                <a:ea typeface="Calibri" panose="020F0502020204030204" pitchFamily="34" charset="0"/>
              </a:rPr>
              <a:t>Implement ‘Critical Decision-Making Model’ </a:t>
            </a:r>
            <a:endParaRPr lang="en-US" sz="2400" dirty="0">
              <a:ea typeface="Calibri" panose="020F0502020204030204" pitchFamily="34" charset="0"/>
            </a:endParaRPr>
          </a:p>
          <a:p>
            <a:pPr marL="342900" marR="0" lvl="0" indent="-342900">
              <a:buFont typeface="Symbol" panose="05050102010706020507" pitchFamily="18" charset="2"/>
              <a:buChar char=""/>
            </a:pPr>
            <a:r>
              <a:rPr lang="en-US" sz="2400" dirty="0">
                <a:solidFill>
                  <a:srgbClr val="000000"/>
                </a:solidFill>
                <a:ea typeface="Calibri" panose="020F0502020204030204" pitchFamily="34" charset="0"/>
              </a:rPr>
              <a:t>Revision to Internal Affairs policy</a:t>
            </a:r>
          </a:p>
          <a:p>
            <a:pPr marL="742950" marR="0" lvl="1" indent="-285750">
              <a:spcBef>
                <a:spcPts val="1000"/>
              </a:spcBef>
              <a:buFont typeface="Courier New" panose="02070309020205020404" pitchFamily="49" charset="0"/>
              <a:buChar char="o"/>
            </a:pPr>
            <a:r>
              <a:rPr lang="en-US" dirty="0">
                <a:solidFill>
                  <a:srgbClr val="000000"/>
                </a:solidFill>
                <a:ea typeface="Calibri" panose="020F0502020204030204" pitchFamily="34" charset="0"/>
              </a:rPr>
              <a:t>Discipline Matrix w/Citizen Review (April/May timeline)</a:t>
            </a:r>
          </a:p>
          <a:p>
            <a:pPr marL="342900" marR="0" lvl="0" indent="-342900">
              <a:buFont typeface="Symbol" panose="05050102010706020507" pitchFamily="18" charset="2"/>
              <a:buChar char=""/>
            </a:pPr>
            <a:r>
              <a:rPr lang="en-US" sz="2400" dirty="0">
                <a:solidFill>
                  <a:srgbClr val="000000"/>
                </a:solidFill>
                <a:ea typeface="Calibri" panose="020F0502020204030204" pitchFamily="34" charset="0"/>
              </a:rPr>
              <a:t>Increase supervisory and digital recordings review</a:t>
            </a:r>
          </a:p>
          <a:p>
            <a:pPr marL="742950" marR="0" lvl="1" indent="-285750">
              <a:spcBef>
                <a:spcPts val="1000"/>
              </a:spcBef>
              <a:buFont typeface="Courier New" panose="02070309020205020404" pitchFamily="49" charset="0"/>
              <a:buChar char="o"/>
            </a:pPr>
            <a:r>
              <a:rPr lang="en-US" dirty="0">
                <a:solidFill>
                  <a:srgbClr val="000000"/>
                </a:solidFill>
                <a:ea typeface="Calibri" panose="020F0502020204030204" pitchFamily="34" charset="0"/>
              </a:rPr>
              <a:t>Increase in-car, body-worn camera and in-person reviews (3 each per month)</a:t>
            </a:r>
            <a:endParaRPr lang="en-US" dirty="0"/>
          </a:p>
        </p:txBody>
      </p:sp>
    </p:spTree>
    <p:extLst>
      <p:ext uri="{BB962C8B-B14F-4D97-AF65-F5344CB8AC3E}">
        <p14:creationId xmlns:p14="http://schemas.microsoft.com/office/powerpoint/2010/main" val="13263885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prstClr val="black"/>
                </a:solidFill>
                <a:latin typeface="Calibri" panose="020F0502020204030204"/>
              </a:rPr>
              <a:t>August 15th Incident - Action Items</a:t>
            </a:r>
            <a:endParaRPr lang="en-US" dirty="0"/>
          </a:p>
        </p:txBody>
      </p:sp>
      <p:sp>
        <p:nvSpPr>
          <p:cNvPr id="3" name="Content Placeholder 2"/>
          <p:cNvSpPr>
            <a:spLocks noGrp="1"/>
          </p:cNvSpPr>
          <p:nvPr>
            <p:ph idx="1"/>
          </p:nvPr>
        </p:nvSpPr>
        <p:spPr>
          <a:xfrm>
            <a:off x="838200" y="1825624"/>
            <a:ext cx="11353800" cy="5032375"/>
          </a:xfrm>
        </p:spPr>
        <p:txBody>
          <a:bodyPr>
            <a:normAutofit/>
          </a:bodyPr>
          <a:lstStyle/>
          <a:p>
            <a:pPr marL="0" indent="0">
              <a:buNone/>
            </a:pPr>
            <a:r>
              <a:rPr lang="en-US" sz="2400" b="1" dirty="0"/>
              <a:t>Transparency, Accountability &amp; Input</a:t>
            </a:r>
          </a:p>
          <a:p>
            <a:pPr marL="342900" marR="0" lvl="0" indent="-342900">
              <a:spcAft>
                <a:spcPts val="0"/>
              </a:spcAft>
              <a:buFont typeface="Symbol" panose="05050102010706020507" pitchFamily="18" charset="2"/>
              <a:buChar char=""/>
            </a:pPr>
            <a:r>
              <a:rPr lang="en-US" sz="2400" dirty="0">
                <a:solidFill>
                  <a:srgbClr val="000000"/>
                </a:solidFill>
                <a:ea typeface="Calibri" panose="020F0502020204030204" pitchFamily="34" charset="0"/>
              </a:rPr>
              <a:t>Periodic reports to Keller City Council (quarterly vs annual)</a:t>
            </a:r>
          </a:p>
          <a:p>
            <a:pPr marL="742950" marR="0" lvl="1" indent="-285750">
              <a:spcBef>
                <a:spcPts val="1000"/>
              </a:spcBef>
              <a:spcAft>
                <a:spcPts val="0"/>
              </a:spcAft>
              <a:buFont typeface="Courier New" panose="02070309020205020404" pitchFamily="49" charset="0"/>
              <a:buChar char="o"/>
            </a:pPr>
            <a:r>
              <a:rPr lang="en-US" dirty="0">
                <a:solidFill>
                  <a:srgbClr val="000000"/>
                </a:solidFill>
                <a:ea typeface="Calibri" panose="020F0502020204030204" pitchFamily="34" charset="0"/>
              </a:rPr>
              <a:t>Complaints &amp; Response to Resistance</a:t>
            </a:r>
          </a:p>
          <a:p>
            <a:pPr marL="342900" marR="0" lvl="0" indent="-342900">
              <a:spcAft>
                <a:spcPts val="0"/>
              </a:spcAft>
              <a:buFont typeface="Symbol" panose="05050102010706020507" pitchFamily="18" charset="2"/>
              <a:buChar char=""/>
            </a:pPr>
            <a:r>
              <a:rPr lang="en-US" sz="2400" dirty="0">
                <a:solidFill>
                  <a:srgbClr val="000000"/>
                </a:solidFill>
                <a:ea typeface="Calibri" panose="020F0502020204030204" pitchFamily="34" charset="0"/>
              </a:rPr>
              <a:t>Citizens Police Academy</a:t>
            </a:r>
          </a:p>
          <a:p>
            <a:pPr marL="342900" marR="0" lvl="0" indent="-342900">
              <a:spcAft>
                <a:spcPts val="0"/>
              </a:spcAft>
              <a:buFont typeface="Symbol" panose="05050102010706020507" pitchFamily="18" charset="2"/>
              <a:buChar char=""/>
            </a:pPr>
            <a:r>
              <a:rPr lang="en-US" sz="2400" dirty="0">
                <a:solidFill>
                  <a:srgbClr val="000000"/>
                </a:solidFill>
                <a:ea typeface="Calibri" panose="020F0502020204030204" pitchFamily="34" charset="0"/>
              </a:rPr>
              <a:t>Racial Profiling  Report: Del Carmen Consulting </a:t>
            </a:r>
          </a:p>
          <a:p>
            <a:pPr marL="742950" marR="0" lvl="1" indent="-285750">
              <a:spcBef>
                <a:spcPts val="1000"/>
              </a:spcBef>
              <a:spcAft>
                <a:spcPts val="0"/>
              </a:spcAft>
              <a:buFont typeface="Courier New" panose="02070309020205020404" pitchFamily="49" charset="0"/>
              <a:buChar char="o"/>
            </a:pPr>
            <a:r>
              <a:rPr lang="en-US" dirty="0">
                <a:solidFill>
                  <a:srgbClr val="000000"/>
                </a:solidFill>
                <a:ea typeface="Calibri" panose="020F0502020204030204" pitchFamily="34" charset="0"/>
              </a:rPr>
              <a:t>Texas Racial Profiling Law</a:t>
            </a:r>
          </a:p>
          <a:p>
            <a:pPr marL="742950" marR="0" lvl="1" indent="-285750">
              <a:spcBef>
                <a:spcPts val="1000"/>
              </a:spcBef>
              <a:spcAft>
                <a:spcPts val="0"/>
              </a:spcAft>
              <a:buFont typeface="Courier New" panose="02070309020205020404" pitchFamily="49" charset="0"/>
              <a:buChar char="o"/>
            </a:pPr>
            <a:r>
              <a:rPr lang="en-US" dirty="0">
                <a:solidFill>
                  <a:srgbClr val="000000"/>
                </a:solidFill>
                <a:ea typeface="Calibri" panose="020F0502020204030204" pitchFamily="34" charset="0"/>
              </a:rPr>
              <a:t>Sandra Bland Act</a:t>
            </a:r>
          </a:p>
          <a:p>
            <a:pPr marL="342900" marR="0" lvl="0" indent="-342900">
              <a:spcAft>
                <a:spcPts val="0"/>
              </a:spcAft>
              <a:buFont typeface="Symbol" panose="05050102010706020507" pitchFamily="18" charset="2"/>
              <a:buChar char=""/>
            </a:pPr>
            <a:r>
              <a:rPr lang="en-US" sz="2400" dirty="0">
                <a:solidFill>
                  <a:srgbClr val="000000"/>
                </a:solidFill>
                <a:ea typeface="Calibri" panose="020F0502020204030204" pitchFamily="34" charset="0"/>
              </a:rPr>
              <a:t>Crime Control Prevention District (CCPD) (2 year terms, no limits)</a:t>
            </a:r>
            <a:endParaRPr lang="en-US" u="sng" dirty="0"/>
          </a:p>
        </p:txBody>
      </p:sp>
    </p:spTree>
    <p:extLst>
      <p:ext uri="{BB962C8B-B14F-4D97-AF65-F5344CB8AC3E}">
        <p14:creationId xmlns:p14="http://schemas.microsoft.com/office/powerpoint/2010/main" val="8120084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prstClr val="black"/>
                </a:solidFill>
                <a:latin typeface="Calibri" panose="020F0502020204030204"/>
              </a:rPr>
              <a:t>August 15th Incident - Action Items</a:t>
            </a:r>
            <a:endParaRPr lang="en-US" dirty="0"/>
          </a:p>
        </p:txBody>
      </p:sp>
      <p:sp>
        <p:nvSpPr>
          <p:cNvPr id="3" name="Content Placeholder 2"/>
          <p:cNvSpPr>
            <a:spLocks noGrp="1"/>
          </p:cNvSpPr>
          <p:nvPr>
            <p:ph idx="1"/>
          </p:nvPr>
        </p:nvSpPr>
        <p:spPr>
          <a:xfrm>
            <a:off x="838200" y="1825625"/>
            <a:ext cx="10515600" cy="5032375"/>
          </a:xfrm>
        </p:spPr>
        <p:txBody>
          <a:bodyPr>
            <a:normAutofit/>
          </a:bodyPr>
          <a:lstStyle/>
          <a:p>
            <a:pPr marL="0" lvl="0" indent="0">
              <a:buNone/>
            </a:pPr>
            <a:r>
              <a:rPr lang="en-US" sz="2400" b="1" dirty="0">
                <a:solidFill>
                  <a:prstClr val="black"/>
                </a:solidFill>
              </a:rPr>
              <a:t>Transparency, Accountability &amp; Input</a:t>
            </a:r>
          </a:p>
          <a:p>
            <a:pPr marL="342900" lvl="0" indent="-342900">
              <a:buFont typeface="Symbol" panose="05050102010706020507" pitchFamily="18" charset="2"/>
              <a:buChar char=""/>
            </a:pPr>
            <a:r>
              <a:rPr lang="en-US" sz="2400" dirty="0">
                <a:solidFill>
                  <a:srgbClr val="000000"/>
                </a:solidFill>
                <a:ea typeface="Calibri" panose="020F0502020204030204" pitchFamily="34" charset="0"/>
              </a:rPr>
              <a:t>Chief’s Advisory Council (2 year term + 1 year extension) </a:t>
            </a:r>
          </a:p>
          <a:p>
            <a:pPr marL="742950" lvl="1" indent="-285750">
              <a:spcBef>
                <a:spcPts val="1000"/>
              </a:spcBef>
              <a:buFont typeface="Courier New" panose="02070309020205020404" pitchFamily="49" charset="0"/>
              <a:buChar char="o"/>
            </a:pPr>
            <a:r>
              <a:rPr lang="en-US" dirty="0">
                <a:solidFill>
                  <a:srgbClr val="000000"/>
                </a:solidFill>
                <a:ea typeface="Calibri" panose="020F0502020204030204" pitchFamily="34" charset="0"/>
              </a:rPr>
              <a:t>1</a:t>
            </a:r>
            <a:r>
              <a:rPr lang="en-US" baseline="30000" dirty="0">
                <a:solidFill>
                  <a:srgbClr val="000000"/>
                </a:solidFill>
                <a:ea typeface="Calibri" panose="020F0502020204030204" pitchFamily="34" charset="0"/>
              </a:rPr>
              <a:t>st</a:t>
            </a:r>
            <a:r>
              <a:rPr lang="en-US" dirty="0">
                <a:solidFill>
                  <a:srgbClr val="000000"/>
                </a:solidFill>
                <a:ea typeface="Calibri" panose="020F0502020204030204" pitchFamily="34" charset="0"/>
              </a:rPr>
              <a:t> term: 9/1/19 – 8/31/21</a:t>
            </a:r>
          </a:p>
          <a:p>
            <a:pPr marL="742950" lvl="1" indent="-285750">
              <a:spcBef>
                <a:spcPts val="1000"/>
              </a:spcBef>
              <a:buFont typeface="Courier New" panose="02070309020205020404" pitchFamily="49" charset="0"/>
              <a:buChar char="o"/>
            </a:pPr>
            <a:r>
              <a:rPr lang="en-US" dirty="0">
                <a:solidFill>
                  <a:srgbClr val="000000"/>
                </a:solidFill>
                <a:ea typeface="Calibri" panose="020F0502020204030204" pitchFamily="34" charset="0"/>
              </a:rPr>
              <a:t>Developed selection process for new members</a:t>
            </a:r>
          </a:p>
          <a:p>
            <a:pPr marL="742950" lvl="1" indent="-285750">
              <a:spcBef>
                <a:spcPts val="1000"/>
              </a:spcBef>
              <a:buFont typeface="Courier New" panose="02070309020205020404" pitchFamily="49" charset="0"/>
              <a:buChar char="o"/>
            </a:pPr>
            <a:r>
              <a:rPr lang="en-US" dirty="0">
                <a:solidFill>
                  <a:srgbClr val="000000"/>
                </a:solidFill>
                <a:ea typeface="Calibri" panose="020F0502020204030204" pitchFamily="34" charset="0"/>
              </a:rPr>
              <a:t>Keller-Westlake Council approval/input (Mayor/Mayor Pro-</a:t>
            </a:r>
            <a:r>
              <a:rPr lang="en-US" dirty="0" err="1">
                <a:solidFill>
                  <a:srgbClr val="000000"/>
                </a:solidFill>
                <a:ea typeface="Calibri" panose="020F0502020204030204" pitchFamily="34" charset="0"/>
              </a:rPr>
              <a:t>Tem</a:t>
            </a:r>
            <a:r>
              <a:rPr lang="en-US" dirty="0">
                <a:solidFill>
                  <a:srgbClr val="000000"/>
                </a:solidFill>
                <a:ea typeface="Calibri" panose="020F0502020204030204" pitchFamily="34" charset="0"/>
              </a:rPr>
              <a:t>) </a:t>
            </a:r>
          </a:p>
          <a:p>
            <a:pPr marL="342900" lvl="0" indent="-342900">
              <a:buFont typeface="Symbol" panose="05050102010706020507" pitchFamily="18" charset="2"/>
              <a:buChar char=""/>
            </a:pPr>
            <a:r>
              <a:rPr lang="en-US" sz="2400" dirty="0">
                <a:solidFill>
                  <a:srgbClr val="000000"/>
                </a:solidFill>
                <a:ea typeface="Calibri" panose="020F0502020204030204" pitchFamily="34" charset="0"/>
              </a:rPr>
              <a:t>Keller ISD Programs</a:t>
            </a:r>
          </a:p>
          <a:p>
            <a:pPr marL="742950" lvl="1" indent="-285750">
              <a:spcBef>
                <a:spcPts val="1000"/>
              </a:spcBef>
              <a:buFont typeface="Courier New" panose="02070309020205020404" pitchFamily="49" charset="0"/>
              <a:buChar char="o"/>
            </a:pPr>
            <a:r>
              <a:rPr lang="en-US" dirty="0">
                <a:solidFill>
                  <a:srgbClr val="000000"/>
                </a:solidFill>
                <a:ea typeface="Calibri" panose="020F0502020204030204" pitchFamily="34" charset="0"/>
              </a:rPr>
              <a:t>Police Chief’s Student Forum at Keller High School</a:t>
            </a:r>
          </a:p>
          <a:p>
            <a:pPr marL="742950" lvl="1" indent="-285750">
              <a:spcBef>
                <a:spcPts val="1000"/>
              </a:spcBef>
              <a:buFont typeface="Courier New" panose="02070309020205020404" pitchFamily="49" charset="0"/>
              <a:buChar char="o"/>
            </a:pPr>
            <a:r>
              <a:rPr lang="en-US" dirty="0">
                <a:solidFill>
                  <a:srgbClr val="000000"/>
                </a:solidFill>
                <a:ea typeface="Calibri" panose="020F0502020204030204" pitchFamily="34" charset="0"/>
              </a:rPr>
              <a:t>Miss Keller – Cops in the Community  </a:t>
            </a:r>
          </a:p>
          <a:p>
            <a:pPr marL="742950" lvl="1" indent="-285750">
              <a:spcBef>
                <a:spcPts val="1000"/>
              </a:spcBef>
              <a:buFont typeface="Courier New" panose="02070309020205020404" pitchFamily="49" charset="0"/>
              <a:buChar char="o"/>
            </a:pPr>
            <a:r>
              <a:rPr lang="en-US" dirty="0">
                <a:solidFill>
                  <a:srgbClr val="000000"/>
                </a:solidFill>
                <a:ea typeface="Calibri" panose="020F0502020204030204" pitchFamily="34" charset="0"/>
              </a:rPr>
              <a:t>Community Safety Education Act</a:t>
            </a:r>
          </a:p>
          <a:p>
            <a:pPr lvl="2">
              <a:spcBef>
                <a:spcPts val="1000"/>
              </a:spcBef>
            </a:pPr>
            <a:r>
              <a:rPr lang="en-US" sz="2400" dirty="0">
                <a:solidFill>
                  <a:srgbClr val="000000"/>
                </a:solidFill>
                <a:ea typeface="Calibri" panose="020F0502020204030204" pitchFamily="34" charset="0"/>
              </a:rPr>
              <a:t>KPD developed a course through our Community Services Officer – COVID</a:t>
            </a:r>
          </a:p>
          <a:p>
            <a:endParaRPr lang="en-US" dirty="0"/>
          </a:p>
        </p:txBody>
      </p:sp>
    </p:spTree>
    <p:extLst>
      <p:ext uri="{BB962C8B-B14F-4D97-AF65-F5344CB8AC3E}">
        <p14:creationId xmlns:p14="http://schemas.microsoft.com/office/powerpoint/2010/main" val="15010094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mn-lt"/>
              </a:rPr>
              <a:t>Racial Profiling Report</a:t>
            </a:r>
          </a:p>
        </p:txBody>
      </p:sp>
      <p:sp>
        <p:nvSpPr>
          <p:cNvPr id="3" name="Content Placeholder 2"/>
          <p:cNvSpPr>
            <a:spLocks noGrp="1"/>
          </p:cNvSpPr>
          <p:nvPr>
            <p:ph idx="1"/>
          </p:nvPr>
        </p:nvSpPr>
        <p:spPr>
          <a:xfrm>
            <a:off x="485314" y="1690688"/>
            <a:ext cx="11706685" cy="5032375"/>
          </a:xfrm>
        </p:spPr>
        <p:txBody>
          <a:bodyPr>
            <a:normAutofit fontScale="92500" lnSpcReduction="20000"/>
          </a:bodyPr>
          <a:lstStyle/>
          <a:p>
            <a:pPr marL="0" indent="0" algn="just">
              <a:buNone/>
            </a:pPr>
            <a:r>
              <a:rPr lang="en-US" sz="2600" b="1" dirty="0"/>
              <a:t>Del Carmen Consulting </a:t>
            </a:r>
          </a:p>
          <a:p>
            <a:pPr algn="just"/>
            <a:r>
              <a:rPr lang="en-US" sz="2600" i="1" dirty="0"/>
              <a:t>Texas Racial Profiling Law: </a:t>
            </a:r>
            <a:r>
              <a:rPr lang="en-US" sz="2600" dirty="0"/>
              <a:t>(enacted 2001/modified 2009) Keller PD collected and reported motor vehicle-related contact data for the purpose of identifying and addressing (if necessary) areas of concern regarding racial profiling practices. </a:t>
            </a:r>
          </a:p>
          <a:p>
            <a:pPr algn="just"/>
            <a:r>
              <a:rPr lang="en-US" sz="2600" i="1" dirty="0"/>
              <a:t>Sandra Bland Act: </a:t>
            </a:r>
            <a:r>
              <a:rPr lang="en-US" sz="2600" dirty="0"/>
              <a:t>(enacted 2017) Keller PD collected additional data and provided a more detailed analysis.</a:t>
            </a:r>
          </a:p>
          <a:p>
            <a:pPr marL="0" indent="0" algn="ctr">
              <a:buNone/>
            </a:pPr>
            <a:r>
              <a:rPr lang="en-US" sz="2600" b="1" dirty="0"/>
              <a:t>All of these requirements have been met by the Keller Police Department </a:t>
            </a:r>
          </a:p>
          <a:p>
            <a:pPr algn="just"/>
            <a:r>
              <a:rPr lang="en-US" sz="2600" dirty="0"/>
              <a:t>The comprehensive analysis of the data included in this report demonstrates that </a:t>
            </a:r>
            <a:r>
              <a:rPr lang="en-US" sz="2600" b="1" dirty="0"/>
              <a:t>the Keller Police Department has complied with the Texas Racial Profiling Law and all of its requirements</a:t>
            </a:r>
            <a:r>
              <a:rPr lang="en-US" sz="2600" dirty="0"/>
              <a:t>. </a:t>
            </a:r>
          </a:p>
          <a:p>
            <a:pPr algn="just"/>
            <a:r>
              <a:rPr lang="en-US" sz="2600" dirty="0"/>
              <a:t>Further, the report demonstrates that the police department has incorporated a comprehensive racial profiling policy, currently offers information to the public on how to file a compliment or complaint, commissions quarterly data audits in order to ensure validity and reliability, collects and commissions the analysis of Tier 2 data, and ensures that the practice of racial profiling is not tolerated. </a:t>
            </a:r>
            <a:r>
              <a:rPr lang="en-US" sz="2600" i="1" dirty="0"/>
              <a:t>(full report available at www.cityofkeller.com/crime)</a:t>
            </a:r>
          </a:p>
          <a:p>
            <a:endParaRPr lang="en-US" sz="2000" dirty="0"/>
          </a:p>
          <a:p>
            <a:endParaRPr lang="en-US" dirty="0"/>
          </a:p>
        </p:txBody>
      </p:sp>
    </p:spTree>
    <p:extLst>
      <p:ext uri="{BB962C8B-B14F-4D97-AF65-F5344CB8AC3E}">
        <p14:creationId xmlns:p14="http://schemas.microsoft.com/office/powerpoint/2010/main" val="42524280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sz="4000" b="1" dirty="0">
                <a:solidFill>
                  <a:prstClr val="black"/>
                </a:solidFill>
                <a:latin typeface="Calibri" panose="020F0502020204030204"/>
              </a:rPr>
            </a:br>
            <a:r>
              <a:rPr lang="en-US" b="1" dirty="0">
                <a:solidFill>
                  <a:prstClr val="black"/>
                </a:solidFill>
                <a:latin typeface="+mn-lt"/>
              </a:rPr>
              <a:t>Racial Profiling Report</a:t>
            </a:r>
            <a:br>
              <a:rPr lang="en-US" sz="4000" b="1" dirty="0">
                <a:solidFill>
                  <a:srgbClr val="000000"/>
                </a:solidFill>
                <a:latin typeface="+mn-lt"/>
                <a:ea typeface="Calibri" panose="020F0502020204030204" pitchFamily="34" charset="0"/>
                <a:cs typeface="+mn-cs"/>
              </a:rPr>
            </a:br>
            <a:endParaRPr lang="en-US" sz="4000" b="1" dirty="0">
              <a:latin typeface="+mn-lt"/>
            </a:endParaRPr>
          </a:p>
        </p:txBody>
      </p:sp>
      <p:sp>
        <p:nvSpPr>
          <p:cNvPr id="3" name="Content Placeholder 2"/>
          <p:cNvSpPr>
            <a:spLocks noGrp="1"/>
          </p:cNvSpPr>
          <p:nvPr>
            <p:ph idx="1"/>
          </p:nvPr>
        </p:nvSpPr>
        <p:spPr/>
        <p:txBody>
          <a:bodyPr/>
          <a:lstStyle/>
          <a:p>
            <a:pPr marL="0" indent="0">
              <a:spcBef>
                <a:spcPts val="0"/>
              </a:spcBef>
              <a:buNone/>
            </a:pPr>
            <a:r>
              <a:rPr lang="en-US" b="1" dirty="0">
                <a:solidFill>
                  <a:srgbClr val="000000"/>
                </a:solidFill>
                <a:ea typeface="Calibri" panose="020F0502020204030204" pitchFamily="34" charset="0"/>
                <a:cs typeface="+mj-cs"/>
              </a:rPr>
              <a:t>2020 Bias Policing Annual Review</a:t>
            </a:r>
          </a:p>
          <a:p>
            <a:pPr marL="0" indent="0">
              <a:spcBef>
                <a:spcPts val="0"/>
              </a:spcBef>
              <a:buNone/>
            </a:pPr>
            <a:endParaRPr lang="en-US" dirty="0">
              <a:solidFill>
                <a:srgbClr val="000000"/>
              </a:solidFill>
              <a:latin typeface="Calibri" panose="020F0502020204030204" pitchFamily="34" charset="0"/>
              <a:ea typeface="Calibri" panose="020F0502020204030204" pitchFamily="34" charset="0"/>
            </a:endParaRPr>
          </a:p>
          <a:p>
            <a:pPr>
              <a:spcBef>
                <a:spcPts val="0"/>
              </a:spcBef>
            </a:pPr>
            <a:r>
              <a:rPr lang="en-US" sz="2400" dirty="0">
                <a:solidFill>
                  <a:srgbClr val="000000"/>
                </a:solidFill>
                <a:latin typeface="Calibri" panose="020F0502020204030204" pitchFamily="34" charset="0"/>
                <a:ea typeface="Calibri" panose="020F0502020204030204" pitchFamily="34" charset="0"/>
              </a:rPr>
              <a:t>Overall motor vehicle stop, citation, warning, search, seizure, arrest, and response to resistance data do not identify trends of bias in race, ethnicity, gender, or age where that data is available.  </a:t>
            </a:r>
          </a:p>
          <a:p>
            <a:pPr>
              <a:spcBef>
                <a:spcPts val="0"/>
              </a:spcBef>
            </a:pPr>
            <a:endParaRPr lang="en-US" sz="2400" dirty="0">
              <a:solidFill>
                <a:srgbClr val="000000"/>
              </a:solidFill>
              <a:latin typeface="Calibri" panose="020F0502020204030204" pitchFamily="34" charset="0"/>
              <a:ea typeface="Calibri" panose="020F0502020204030204" pitchFamily="34" charset="0"/>
            </a:endParaRPr>
          </a:p>
          <a:p>
            <a:pPr>
              <a:spcBef>
                <a:spcPts val="0"/>
              </a:spcBef>
            </a:pPr>
            <a:r>
              <a:rPr lang="en-US" sz="2400" dirty="0">
                <a:solidFill>
                  <a:srgbClr val="000000"/>
                </a:solidFill>
                <a:latin typeface="Calibri" panose="020F0502020204030204" pitchFamily="34" charset="0"/>
                <a:ea typeface="Calibri" panose="020F0502020204030204" pitchFamily="34" charset="0"/>
              </a:rPr>
              <a:t>There were no equipment needs, training needs, or disciplinary issues identified at this time.</a:t>
            </a:r>
            <a:endParaRPr lang="en-US" sz="2400" dirty="0">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38907811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prstClr val="black"/>
                </a:solidFill>
                <a:latin typeface="Calibri" panose="020F0502020204030204"/>
              </a:rPr>
              <a:t>2020 Year in Review</a:t>
            </a:r>
            <a:br>
              <a:rPr lang="en-US" sz="4000" b="1" dirty="0">
                <a:latin typeface="+mn-lt"/>
              </a:rPr>
            </a:br>
            <a:r>
              <a:rPr lang="en-US" sz="4000" b="1" dirty="0">
                <a:latin typeface="+mn-lt"/>
              </a:rPr>
              <a:t>Regional Partnerships </a:t>
            </a:r>
          </a:p>
        </p:txBody>
      </p:sp>
      <p:sp>
        <p:nvSpPr>
          <p:cNvPr id="3" name="Content Placeholder 2"/>
          <p:cNvSpPr>
            <a:spLocks noGrp="1"/>
          </p:cNvSpPr>
          <p:nvPr>
            <p:ph idx="1"/>
          </p:nvPr>
        </p:nvSpPr>
        <p:spPr>
          <a:xfrm>
            <a:off x="838200" y="2082508"/>
            <a:ext cx="10515600" cy="4351338"/>
          </a:xfrm>
        </p:spPr>
        <p:txBody>
          <a:bodyPr/>
          <a:lstStyle/>
          <a:p>
            <a:pPr algn="just"/>
            <a:r>
              <a:rPr lang="en-US" sz="2400" dirty="0"/>
              <a:t>Continue providing </a:t>
            </a:r>
            <a:r>
              <a:rPr lang="en-US" sz="2400" u="sng" dirty="0"/>
              <a:t>full police services </a:t>
            </a:r>
            <a:r>
              <a:rPr lang="en-US" sz="2400" dirty="0"/>
              <a:t>to the Town of Westlake</a:t>
            </a:r>
          </a:p>
          <a:p>
            <a:pPr algn="just"/>
            <a:r>
              <a:rPr lang="en-US" sz="2400" dirty="0"/>
              <a:t>October 6, 2020: City of Roanoke joined interlocal agreement for combined </a:t>
            </a:r>
            <a:r>
              <a:rPr lang="en-US" sz="2400" u="sng" dirty="0"/>
              <a:t>jail services, animal control and animal shelter services</a:t>
            </a:r>
            <a:r>
              <a:rPr lang="en-US" sz="2400" dirty="0"/>
              <a:t> with Keller, Southlake and Colleyville</a:t>
            </a:r>
          </a:p>
          <a:p>
            <a:pPr algn="just"/>
            <a:r>
              <a:rPr lang="en-US" sz="2400" dirty="0"/>
              <a:t>Continue providing </a:t>
            </a:r>
            <a:r>
              <a:rPr lang="en-US" sz="2400" u="sng" dirty="0"/>
              <a:t>public safety dispatching services </a:t>
            </a:r>
            <a:r>
              <a:rPr lang="en-US" sz="2400" dirty="0"/>
              <a:t>to Keller, Southlake and Colleyville for police, fire, EMS and animal control </a:t>
            </a:r>
          </a:p>
          <a:p>
            <a:pPr algn="just"/>
            <a:r>
              <a:rPr lang="en-US" sz="2400" dirty="0"/>
              <a:t>Continue partnership with the Humane Society of North Texas for </a:t>
            </a:r>
            <a:r>
              <a:rPr lang="en-US" sz="2400" u="sng" dirty="0"/>
              <a:t>animal care and adoption</a:t>
            </a:r>
            <a:r>
              <a:rPr lang="en-US" sz="2400" dirty="0"/>
              <a:t> </a:t>
            </a:r>
          </a:p>
          <a:p>
            <a:pPr algn="just"/>
            <a:endParaRPr lang="en-US" dirty="0"/>
          </a:p>
        </p:txBody>
      </p:sp>
    </p:spTree>
    <p:extLst>
      <p:ext uri="{BB962C8B-B14F-4D97-AF65-F5344CB8AC3E}">
        <p14:creationId xmlns:p14="http://schemas.microsoft.com/office/powerpoint/2010/main" val="26399534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850565"/>
            <a:ext cx="12191999" cy="4351338"/>
          </a:xfrm>
        </p:spPr>
        <p:txBody>
          <a:bodyPr/>
          <a:lstStyle/>
          <a:p>
            <a:pPr marL="0" indent="0" algn="ctr">
              <a:buNone/>
            </a:pPr>
            <a:r>
              <a:rPr lang="en-US" sz="6600" b="1" dirty="0"/>
              <a:t>Questions?</a:t>
            </a:r>
          </a:p>
          <a:p>
            <a:pPr algn="ctr"/>
            <a:endParaRPr lang="en-US" dirty="0"/>
          </a:p>
          <a:p>
            <a:pPr marL="0" indent="0" algn="ctr">
              <a:buNone/>
            </a:pPr>
            <a:r>
              <a:rPr lang="en-US" sz="2400" dirty="0"/>
              <a:t>Chief Bradley G. Fortune</a:t>
            </a:r>
          </a:p>
          <a:p>
            <a:pPr marL="0" indent="0" algn="ctr">
              <a:buNone/>
            </a:pPr>
            <a:r>
              <a:rPr lang="en-US" sz="2400" dirty="0"/>
              <a:t>Keller Police Department</a:t>
            </a:r>
          </a:p>
          <a:p>
            <a:pPr marL="0" indent="0" algn="ctr">
              <a:buNone/>
            </a:pPr>
            <a:r>
              <a:rPr lang="en-US" sz="2400" dirty="0"/>
              <a:t>817-743-4502</a:t>
            </a:r>
          </a:p>
          <a:p>
            <a:pPr marL="0" indent="0" algn="ctr">
              <a:buNone/>
            </a:pPr>
            <a:r>
              <a:rPr lang="en-US" sz="2400" dirty="0"/>
              <a:t>bfortune@cityofkeller.com</a:t>
            </a:r>
          </a:p>
          <a:p>
            <a:pPr marL="0" indent="0" algn="ctr">
              <a:buNone/>
            </a:pPr>
            <a:endParaRPr lang="en-US" dirty="0"/>
          </a:p>
        </p:txBody>
      </p:sp>
    </p:spTree>
    <p:extLst>
      <p:ext uri="{BB962C8B-B14F-4D97-AF65-F5344CB8AC3E}">
        <p14:creationId xmlns:p14="http://schemas.microsoft.com/office/powerpoint/2010/main" val="2769859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7861" y="1843088"/>
            <a:ext cx="10515600" cy="4884056"/>
          </a:xfrm>
        </p:spPr>
        <p:txBody>
          <a:bodyPr>
            <a:normAutofit/>
          </a:bodyPr>
          <a:lstStyle/>
          <a:p>
            <a:pPr algn="just"/>
            <a:r>
              <a:rPr lang="en-US" sz="2400" dirty="0"/>
              <a:t>“The ability of the police to perform their duties is dependent upon </a:t>
            </a:r>
            <a:r>
              <a:rPr lang="en-US" sz="2400" i="1" dirty="0"/>
              <a:t>public approval</a:t>
            </a:r>
            <a:r>
              <a:rPr lang="en-US" sz="2400" dirty="0"/>
              <a:t> of police existence, action, behavior and the ability of the police to secure and maintain </a:t>
            </a:r>
            <a:r>
              <a:rPr lang="en-US" sz="2400" i="1" dirty="0"/>
              <a:t>public respect</a:t>
            </a:r>
            <a:r>
              <a:rPr lang="en-US" sz="2400" dirty="0"/>
              <a:t>.”</a:t>
            </a:r>
          </a:p>
          <a:p>
            <a:pPr algn="just"/>
            <a:endParaRPr lang="en-US" sz="2400" dirty="0"/>
          </a:p>
          <a:p>
            <a:pPr algn="just"/>
            <a:r>
              <a:rPr lang="en-US" sz="2400" dirty="0"/>
              <a:t>“The police at all times should maintain a relationship with the public that gives reality to the historic tradition that </a:t>
            </a:r>
            <a:r>
              <a:rPr lang="en-US" sz="2400" i="1" dirty="0"/>
              <a:t>the police are the public and the public are the police; </a:t>
            </a:r>
            <a:r>
              <a:rPr lang="en-US" sz="2400" dirty="0"/>
              <a:t>the police are the only members of the public who are paid to give full-time attention to duties which are incumbent on every citizen in the intent of the community welfare.”</a:t>
            </a:r>
          </a:p>
          <a:p>
            <a:pPr lvl="1" algn="r"/>
            <a:endParaRPr lang="en-US" dirty="0"/>
          </a:p>
          <a:p>
            <a:pPr marL="457200" lvl="1" indent="0" algn="r">
              <a:buNone/>
            </a:pPr>
            <a:r>
              <a:rPr lang="en-US" i="1" dirty="0"/>
              <a:t>Sir Robert Peel’s Principles of Law Enforcement 1829</a:t>
            </a:r>
            <a:endParaRPr lang="en-US" dirty="0"/>
          </a:p>
        </p:txBody>
      </p:sp>
      <p:sp>
        <p:nvSpPr>
          <p:cNvPr id="5" name="Title 1"/>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800" b="1">
                <a:latin typeface="+mn-lt"/>
              </a:rPr>
              <a:t>Policing Philosophy</a:t>
            </a:r>
            <a:endParaRPr lang="en-US" sz="3800" b="1" dirty="0">
              <a:latin typeface="+mn-lt"/>
            </a:endParaRPr>
          </a:p>
        </p:txBody>
      </p:sp>
    </p:spTree>
    <p:extLst>
      <p:ext uri="{BB962C8B-B14F-4D97-AF65-F5344CB8AC3E}">
        <p14:creationId xmlns:p14="http://schemas.microsoft.com/office/powerpoint/2010/main" val="243619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r>
              <a:rPr lang="en-US" sz="3800" b="1" dirty="0">
                <a:latin typeface="+mn-lt"/>
              </a:rPr>
              <a:t>President’s Task Force </a:t>
            </a:r>
            <a:br>
              <a:rPr lang="en-US" sz="3800" b="1" dirty="0">
                <a:latin typeface="+mn-lt"/>
              </a:rPr>
            </a:br>
            <a:r>
              <a:rPr lang="en-US" sz="3800" b="1" dirty="0">
                <a:latin typeface="+mn-lt"/>
              </a:rPr>
              <a:t>on 21</a:t>
            </a:r>
            <a:r>
              <a:rPr lang="en-US" sz="3800" b="1" baseline="30000" dirty="0">
                <a:latin typeface="+mn-lt"/>
              </a:rPr>
              <a:t>st</a:t>
            </a:r>
            <a:r>
              <a:rPr lang="en-US" sz="3800" b="1" dirty="0">
                <a:latin typeface="+mn-lt"/>
              </a:rPr>
              <a:t> Century Policing</a:t>
            </a:r>
          </a:p>
        </p:txBody>
      </p:sp>
      <p:sp>
        <p:nvSpPr>
          <p:cNvPr id="3" name="Content Placeholder 2"/>
          <p:cNvSpPr>
            <a:spLocks noGrp="1"/>
          </p:cNvSpPr>
          <p:nvPr>
            <p:ph idx="1"/>
          </p:nvPr>
        </p:nvSpPr>
        <p:spPr>
          <a:xfrm>
            <a:off x="838200" y="2148114"/>
            <a:ext cx="10515600" cy="4709885"/>
          </a:xfrm>
        </p:spPr>
        <p:txBody>
          <a:bodyPr>
            <a:normAutofit/>
          </a:bodyPr>
          <a:lstStyle/>
          <a:p>
            <a:pPr algn="just"/>
            <a:r>
              <a:rPr lang="en-US" sz="2400" dirty="0"/>
              <a:t>Signed by President Barack Obama on December 18, 2014</a:t>
            </a:r>
          </a:p>
          <a:p>
            <a:pPr algn="just"/>
            <a:r>
              <a:rPr lang="en-US" sz="2400" dirty="0"/>
              <a:t>In response to civil unrest centered around critical incidents that occurred </a:t>
            </a:r>
          </a:p>
          <a:p>
            <a:pPr algn="just"/>
            <a:r>
              <a:rPr lang="en-US" sz="2400" dirty="0"/>
              <a:t>Created to strengthen community policing and trust among law enforcement officers and the communities they serve</a:t>
            </a:r>
          </a:p>
          <a:p>
            <a:pPr algn="just"/>
            <a:r>
              <a:rPr lang="en-US" sz="2400" dirty="0"/>
              <a:t>Eleven task force members included academics, law enforcement officials, and civil rights activists</a:t>
            </a:r>
          </a:p>
          <a:p>
            <a:pPr algn="just"/>
            <a:r>
              <a:rPr lang="en-US" sz="2400" dirty="0"/>
              <a:t>Final report released May 18, 2015</a:t>
            </a:r>
          </a:p>
        </p:txBody>
      </p:sp>
    </p:spTree>
    <p:extLst>
      <p:ext uri="{BB962C8B-B14F-4D97-AF65-F5344CB8AC3E}">
        <p14:creationId xmlns:p14="http://schemas.microsoft.com/office/powerpoint/2010/main" val="1085289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b="1" dirty="0">
                <a:latin typeface="+mn-lt"/>
              </a:rPr>
              <a:t>Pillar 1: Building Trust &amp; Legitimacy</a:t>
            </a:r>
          </a:p>
        </p:txBody>
      </p:sp>
      <p:sp>
        <p:nvSpPr>
          <p:cNvPr id="3" name="Content Placeholder 2"/>
          <p:cNvSpPr>
            <a:spLocks noGrp="1"/>
          </p:cNvSpPr>
          <p:nvPr>
            <p:ph idx="1"/>
          </p:nvPr>
        </p:nvSpPr>
        <p:spPr>
          <a:xfrm>
            <a:off x="152400" y="1690688"/>
            <a:ext cx="11887200" cy="5167312"/>
          </a:xfrm>
        </p:spPr>
        <p:txBody>
          <a:bodyPr numCol="2">
            <a:normAutofit fontScale="92500" lnSpcReduction="10000"/>
          </a:bodyPr>
          <a:lstStyle/>
          <a:p>
            <a:r>
              <a:rPr lang="en-US" sz="2600" dirty="0"/>
              <a:t>Procedural Justice &amp; Mission and Values used as the Guiding Principles for Internal and External Policies</a:t>
            </a:r>
          </a:p>
          <a:p>
            <a:r>
              <a:rPr lang="en-US" sz="2600" dirty="0"/>
              <a:t>Annual Racial Profiling Report Submitted to City Council and to the State</a:t>
            </a:r>
          </a:p>
          <a:p>
            <a:pPr lvl="1">
              <a:buFont typeface="Courier New" panose="02070309020205020404" pitchFamily="49" charset="0"/>
              <a:buChar char="o"/>
            </a:pPr>
            <a:r>
              <a:rPr lang="en-US" sz="2600" dirty="0"/>
              <a:t>SB 1074 – Texas Racial Profiling Law (2002)</a:t>
            </a:r>
          </a:p>
          <a:p>
            <a:pPr lvl="1">
              <a:buFont typeface="Courier New" panose="02070309020205020404" pitchFamily="49" charset="0"/>
              <a:buChar char="o"/>
            </a:pPr>
            <a:r>
              <a:rPr lang="en-US" sz="2600" dirty="0"/>
              <a:t>SB 1849 – Sandra Bland Act (2017)</a:t>
            </a:r>
          </a:p>
          <a:p>
            <a:r>
              <a:rPr lang="en-US" sz="2600" dirty="0"/>
              <a:t>Reports Posted on City of Keller’s Website</a:t>
            </a:r>
          </a:p>
          <a:p>
            <a:pPr lvl="1">
              <a:spcBef>
                <a:spcPts val="0"/>
              </a:spcBef>
              <a:spcAft>
                <a:spcPts val="0"/>
              </a:spcAft>
              <a:buFont typeface="Courier New" panose="02070309020205020404" pitchFamily="49" charset="0"/>
              <a:buChar char="o"/>
            </a:pPr>
            <a:r>
              <a:rPr lang="en-US" sz="2600" dirty="0"/>
              <a:t>Bias Based Policing</a:t>
            </a:r>
          </a:p>
          <a:p>
            <a:pPr lvl="1">
              <a:spcBef>
                <a:spcPts val="0"/>
              </a:spcBef>
              <a:spcAft>
                <a:spcPts val="0"/>
              </a:spcAft>
              <a:buFont typeface="Courier New" panose="02070309020205020404" pitchFamily="49" charset="0"/>
              <a:buChar char="o"/>
            </a:pPr>
            <a:r>
              <a:rPr lang="en-US" sz="2600" dirty="0"/>
              <a:t>Pursuits</a:t>
            </a:r>
          </a:p>
          <a:p>
            <a:pPr lvl="1">
              <a:spcBef>
                <a:spcPts val="0"/>
              </a:spcBef>
              <a:spcAft>
                <a:spcPts val="0"/>
              </a:spcAft>
              <a:buFont typeface="Courier New" panose="02070309020205020404" pitchFamily="49" charset="0"/>
              <a:buChar char="o"/>
            </a:pPr>
            <a:r>
              <a:rPr lang="en-US" sz="2600" dirty="0"/>
              <a:t>Internal Affairs and Complaints</a:t>
            </a:r>
          </a:p>
          <a:p>
            <a:pPr lvl="1">
              <a:spcBef>
                <a:spcPts val="0"/>
              </a:spcBef>
              <a:spcAft>
                <a:spcPts val="0"/>
              </a:spcAft>
              <a:buFont typeface="Courier New" panose="02070309020205020404" pitchFamily="49" charset="0"/>
              <a:buChar char="o"/>
            </a:pPr>
            <a:r>
              <a:rPr lang="en-US" sz="2600" dirty="0"/>
              <a:t>Assault on Sworn Officer</a:t>
            </a:r>
          </a:p>
          <a:p>
            <a:pPr lvl="1">
              <a:spcBef>
                <a:spcPts val="0"/>
              </a:spcBef>
              <a:spcAft>
                <a:spcPts val="0"/>
              </a:spcAft>
              <a:buFont typeface="Courier New" panose="02070309020205020404" pitchFamily="49" charset="0"/>
              <a:buChar char="o"/>
            </a:pPr>
            <a:r>
              <a:rPr lang="en-US" sz="2600" dirty="0"/>
              <a:t>Response to Resistance</a:t>
            </a:r>
          </a:p>
          <a:p>
            <a:pPr lvl="1">
              <a:spcBef>
                <a:spcPts val="0"/>
              </a:spcBef>
              <a:spcAft>
                <a:spcPts val="0"/>
              </a:spcAft>
              <a:buFont typeface="Courier New" panose="02070309020205020404" pitchFamily="49" charset="0"/>
              <a:buChar char="o"/>
            </a:pPr>
            <a:r>
              <a:rPr lang="en-US" sz="2600" dirty="0"/>
              <a:t>Multi-Year Plan</a:t>
            </a:r>
          </a:p>
          <a:p>
            <a:pPr lvl="1">
              <a:spcBef>
                <a:spcPts val="0"/>
              </a:spcBef>
              <a:spcAft>
                <a:spcPts val="0"/>
              </a:spcAft>
              <a:buFont typeface="Courier New" panose="02070309020205020404" pitchFamily="49" charset="0"/>
              <a:buChar char="o"/>
            </a:pPr>
            <a:r>
              <a:rPr lang="en-US" sz="2600" dirty="0"/>
              <a:t>Community Survey (PD &amp; NETCOM)</a:t>
            </a:r>
            <a:br>
              <a:rPr lang="en-US" sz="2600" dirty="0"/>
            </a:br>
            <a:endParaRPr lang="en-US" sz="2600" dirty="0"/>
          </a:p>
          <a:p>
            <a:pPr>
              <a:spcBef>
                <a:spcPts val="0"/>
              </a:spcBef>
            </a:pPr>
            <a:r>
              <a:rPr lang="en-US" sz="2600" dirty="0"/>
              <a:t>Create Positive Non-Enforcement Interactions</a:t>
            </a:r>
          </a:p>
          <a:p>
            <a:pPr lvl="1">
              <a:spcBef>
                <a:spcPts val="0"/>
              </a:spcBef>
              <a:spcAft>
                <a:spcPts val="0"/>
              </a:spcAft>
              <a:buFont typeface="Courier New" panose="02070309020205020404" pitchFamily="49" charset="0"/>
              <a:buChar char="o"/>
            </a:pPr>
            <a:r>
              <a:rPr lang="en-US" sz="2600" dirty="0"/>
              <a:t>Neighborhood Watch Programs</a:t>
            </a:r>
          </a:p>
          <a:p>
            <a:pPr lvl="1">
              <a:spcBef>
                <a:spcPts val="0"/>
              </a:spcBef>
              <a:spcAft>
                <a:spcPts val="0"/>
              </a:spcAft>
              <a:buFont typeface="Courier New" panose="02070309020205020404" pitchFamily="49" charset="0"/>
              <a:buChar char="o"/>
            </a:pPr>
            <a:r>
              <a:rPr lang="en-US" sz="2600" dirty="0"/>
              <a:t>Citizen’s Police Academy</a:t>
            </a:r>
          </a:p>
          <a:p>
            <a:pPr lvl="1">
              <a:spcBef>
                <a:spcPts val="0"/>
              </a:spcBef>
              <a:spcAft>
                <a:spcPts val="0"/>
              </a:spcAft>
              <a:buFont typeface="Courier New" panose="02070309020205020404" pitchFamily="49" charset="0"/>
              <a:buChar char="o"/>
            </a:pPr>
            <a:r>
              <a:rPr lang="en-US" sz="2600" dirty="0"/>
              <a:t>Coffee with a Cop</a:t>
            </a:r>
          </a:p>
          <a:p>
            <a:pPr lvl="1">
              <a:spcBef>
                <a:spcPts val="0"/>
              </a:spcBef>
              <a:spcAft>
                <a:spcPts val="0"/>
              </a:spcAft>
              <a:buFont typeface="Courier New" panose="02070309020205020404" pitchFamily="49" charset="0"/>
              <a:buChar char="o"/>
            </a:pPr>
            <a:r>
              <a:rPr lang="en-US" sz="2600" dirty="0"/>
              <a:t>Ice Cream Citations</a:t>
            </a:r>
          </a:p>
          <a:p>
            <a:pPr lvl="1">
              <a:spcBef>
                <a:spcPts val="0"/>
              </a:spcBef>
              <a:spcAft>
                <a:spcPts val="0"/>
              </a:spcAft>
              <a:buFont typeface="Courier New" panose="02070309020205020404" pitchFamily="49" charset="0"/>
              <a:buChar char="o"/>
            </a:pPr>
            <a:r>
              <a:rPr lang="en-US" sz="2600" dirty="0"/>
              <a:t>Car Seat Checks</a:t>
            </a:r>
          </a:p>
          <a:p>
            <a:pPr lvl="1">
              <a:spcBef>
                <a:spcPts val="0"/>
              </a:spcBef>
              <a:spcAft>
                <a:spcPts val="0"/>
              </a:spcAft>
              <a:buFont typeface="Courier New" panose="02070309020205020404" pitchFamily="49" charset="0"/>
              <a:buChar char="o"/>
            </a:pPr>
            <a:r>
              <a:rPr lang="en-US" sz="2600" dirty="0"/>
              <a:t>Public Safety Fairs</a:t>
            </a:r>
          </a:p>
          <a:p>
            <a:pPr lvl="1">
              <a:spcBef>
                <a:spcPts val="0"/>
              </a:spcBef>
              <a:spcAft>
                <a:spcPts val="0"/>
              </a:spcAft>
              <a:buFont typeface="Courier New" panose="02070309020205020404" pitchFamily="49" charset="0"/>
              <a:buChar char="o"/>
            </a:pPr>
            <a:r>
              <a:rPr lang="en-US" sz="2600" dirty="0"/>
              <a:t>Fourth of July Bike Parade</a:t>
            </a:r>
          </a:p>
          <a:p>
            <a:pPr lvl="1">
              <a:spcBef>
                <a:spcPts val="0"/>
              </a:spcBef>
              <a:spcAft>
                <a:spcPts val="0"/>
              </a:spcAft>
              <a:buFont typeface="Courier New" panose="02070309020205020404" pitchFamily="49" charset="0"/>
              <a:buChar char="o"/>
            </a:pPr>
            <a:r>
              <a:rPr lang="en-US" sz="2600" dirty="0"/>
              <a:t>Bike Race to End Child Abuse</a:t>
            </a:r>
          </a:p>
          <a:p>
            <a:pPr lvl="1">
              <a:spcBef>
                <a:spcPts val="0"/>
              </a:spcBef>
              <a:spcAft>
                <a:spcPts val="0"/>
              </a:spcAft>
              <a:buFont typeface="Courier New" panose="02070309020205020404" pitchFamily="49" charset="0"/>
              <a:buChar char="o"/>
            </a:pPr>
            <a:r>
              <a:rPr lang="en-US" sz="2600" dirty="0"/>
              <a:t>School Presentations</a:t>
            </a:r>
          </a:p>
          <a:p>
            <a:endParaRPr lang="en-US" sz="2600" dirty="0"/>
          </a:p>
          <a:p>
            <a:r>
              <a:rPr lang="en-US" sz="2600" dirty="0"/>
              <a:t>“Who We Are” on City Website </a:t>
            </a:r>
          </a:p>
          <a:p>
            <a:endParaRPr lang="en-US" dirty="0"/>
          </a:p>
        </p:txBody>
      </p:sp>
    </p:spTree>
    <p:extLst>
      <p:ext uri="{BB962C8B-B14F-4D97-AF65-F5344CB8AC3E}">
        <p14:creationId xmlns:p14="http://schemas.microsoft.com/office/powerpoint/2010/main" val="2901323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b="1" dirty="0">
                <a:latin typeface="+mn-lt"/>
              </a:rPr>
              <a:t>Pillar 2:  Policy &amp; Oversight</a:t>
            </a:r>
          </a:p>
        </p:txBody>
      </p:sp>
      <p:sp>
        <p:nvSpPr>
          <p:cNvPr id="8" name="Content Placeholder 7"/>
          <p:cNvSpPr>
            <a:spLocks noGrp="1"/>
          </p:cNvSpPr>
          <p:nvPr>
            <p:ph idx="1"/>
          </p:nvPr>
        </p:nvSpPr>
        <p:spPr>
          <a:xfrm>
            <a:off x="838200" y="1825624"/>
            <a:ext cx="10515600" cy="5032376"/>
          </a:xfrm>
        </p:spPr>
        <p:txBody>
          <a:bodyPr>
            <a:normAutofit/>
          </a:bodyPr>
          <a:lstStyle/>
          <a:p>
            <a:pPr marL="0" indent="0">
              <a:buNone/>
            </a:pPr>
            <a:r>
              <a:rPr lang="en-US" sz="2400" u="sng" dirty="0"/>
              <a:t>Comprehensive Policies</a:t>
            </a:r>
          </a:p>
          <a:p>
            <a:pPr lvl="1"/>
            <a:r>
              <a:rPr lang="en-US" dirty="0"/>
              <a:t>Use of Force / Response to Resistance: </a:t>
            </a:r>
          </a:p>
          <a:p>
            <a:pPr lvl="2">
              <a:spcBef>
                <a:spcPts val="0"/>
              </a:spcBef>
              <a:spcAft>
                <a:spcPts val="0"/>
              </a:spcAft>
              <a:buFont typeface="Courier New" panose="02070309020205020404" pitchFamily="49" charset="0"/>
              <a:buChar char="o"/>
            </a:pPr>
            <a:r>
              <a:rPr lang="en-US" sz="2400" dirty="0"/>
              <a:t>Requires Quarterly Training – Policy &amp; Tactics</a:t>
            </a:r>
          </a:p>
          <a:p>
            <a:pPr lvl="2">
              <a:spcBef>
                <a:spcPts val="0"/>
              </a:spcBef>
              <a:spcAft>
                <a:spcPts val="0"/>
              </a:spcAft>
              <a:buFont typeface="Courier New" panose="02070309020205020404" pitchFamily="49" charset="0"/>
              <a:buChar char="o"/>
            </a:pPr>
            <a:r>
              <a:rPr lang="en-US" sz="2400" dirty="0"/>
              <a:t>Emphasizes De-Escalation</a:t>
            </a:r>
          </a:p>
          <a:p>
            <a:pPr lvl="2">
              <a:spcBef>
                <a:spcPts val="0"/>
              </a:spcBef>
              <a:spcAft>
                <a:spcPts val="0"/>
              </a:spcAft>
              <a:buFont typeface="Courier New" panose="02070309020205020404" pitchFamily="49" charset="0"/>
              <a:buChar char="o"/>
            </a:pPr>
            <a:r>
              <a:rPr lang="en-US" sz="2400" dirty="0"/>
              <a:t>Neck Restraints Banned</a:t>
            </a:r>
          </a:p>
          <a:p>
            <a:pPr lvl="2">
              <a:spcBef>
                <a:spcPts val="0"/>
              </a:spcBef>
              <a:spcAft>
                <a:spcPts val="0"/>
              </a:spcAft>
              <a:buFont typeface="Courier New" panose="02070309020205020404" pitchFamily="49" charset="0"/>
              <a:buChar char="o"/>
            </a:pPr>
            <a:r>
              <a:rPr lang="en-US" sz="2400" dirty="0"/>
              <a:t>Duty to Intervene</a:t>
            </a:r>
          </a:p>
          <a:p>
            <a:pPr lvl="2">
              <a:spcBef>
                <a:spcPts val="0"/>
              </a:spcBef>
              <a:spcAft>
                <a:spcPts val="0"/>
              </a:spcAft>
              <a:buFont typeface="Courier New" panose="02070309020205020404" pitchFamily="49" charset="0"/>
              <a:buChar char="o"/>
            </a:pPr>
            <a:r>
              <a:rPr lang="en-US" sz="2400" dirty="0"/>
              <a:t>Administrative Review</a:t>
            </a:r>
          </a:p>
          <a:p>
            <a:pPr lvl="2">
              <a:spcBef>
                <a:spcPts val="0"/>
              </a:spcBef>
              <a:spcAft>
                <a:spcPts val="0"/>
              </a:spcAft>
              <a:buFont typeface="Courier New" panose="02070309020205020404" pitchFamily="49" charset="0"/>
              <a:buChar char="o"/>
            </a:pPr>
            <a:r>
              <a:rPr lang="en-US" sz="2400" dirty="0"/>
              <a:t>Data Collection</a:t>
            </a:r>
          </a:p>
          <a:p>
            <a:pPr lvl="2">
              <a:spcBef>
                <a:spcPts val="0"/>
              </a:spcBef>
              <a:spcAft>
                <a:spcPts val="0"/>
              </a:spcAft>
              <a:buFont typeface="Courier New" panose="02070309020205020404" pitchFamily="49" charset="0"/>
              <a:buChar char="o"/>
            </a:pPr>
            <a:r>
              <a:rPr lang="en-US" sz="2400" dirty="0"/>
              <a:t>Available to the Public</a:t>
            </a:r>
          </a:p>
          <a:p>
            <a:pPr lvl="2">
              <a:spcBef>
                <a:spcPts val="0"/>
              </a:spcBef>
              <a:spcAft>
                <a:spcPts val="0"/>
              </a:spcAft>
              <a:buFont typeface="Courier New" panose="02070309020205020404" pitchFamily="49" charset="0"/>
              <a:buChar char="o"/>
            </a:pPr>
            <a:r>
              <a:rPr lang="en-US" sz="2400" dirty="0"/>
              <a:t>Warning Given Prior to Use of Deadly Force, When Feasible</a:t>
            </a:r>
          </a:p>
          <a:p>
            <a:pPr lvl="1"/>
            <a:r>
              <a:rPr lang="en-US" dirty="0"/>
              <a:t>Report Officer-Involved Shooting Data to the State</a:t>
            </a:r>
          </a:p>
          <a:p>
            <a:pPr lvl="1"/>
            <a:r>
              <a:rPr lang="en-US" dirty="0"/>
              <a:t>Anti-Bias Policy</a:t>
            </a:r>
          </a:p>
          <a:p>
            <a:pPr lvl="1"/>
            <a:r>
              <a:rPr lang="en-US" dirty="0"/>
              <a:t>Complaint Process Publicly Available</a:t>
            </a:r>
          </a:p>
          <a:p>
            <a:endParaRPr lang="en-US" dirty="0"/>
          </a:p>
        </p:txBody>
      </p:sp>
    </p:spTree>
    <p:extLst>
      <p:ext uri="{BB962C8B-B14F-4D97-AF65-F5344CB8AC3E}">
        <p14:creationId xmlns:p14="http://schemas.microsoft.com/office/powerpoint/2010/main" val="3778637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b="1" dirty="0">
                <a:latin typeface="+mn-lt"/>
              </a:rPr>
              <a:t>Pillar 2:  Policy &amp; Oversight</a:t>
            </a:r>
          </a:p>
        </p:txBody>
      </p:sp>
      <p:sp>
        <p:nvSpPr>
          <p:cNvPr id="3" name="Content Placeholder 2"/>
          <p:cNvSpPr>
            <a:spLocks noGrp="1"/>
          </p:cNvSpPr>
          <p:nvPr>
            <p:ph idx="1"/>
          </p:nvPr>
        </p:nvSpPr>
        <p:spPr>
          <a:xfrm>
            <a:off x="838200" y="1825624"/>
            <a:ext cx="11353800" cy="5032375"/>
          </a:xfrm>
        </p:spPr>
        <p:txBody>
          <a:bodyPr>
            <a:normAutofit/>
          </a:bodyPr>
          <a:lstStyle/>
          <a:p>
            <a:pPr marL="0" indent="0">
              <a:buNone/>
            </a:pPr>
            <a:r>
              <a:rPr lang="en-US" sz="2400" u="sng" dirty="0"/>
              <a:t>External Oversight</a:t>
            </a:r>
          </a:p>
          <a:p>
            <a:pPr lvl="1"/>
            <a:r>
              <a:rPr lang="en-US" dirty="0"/>
              <a:t>Mayor and City Council</a:t>
            </a:r>
          </a:p>
          <a:p>
            <a:pPr lvl="1"/>
            <a:r>
              <a:rPr lang="en-US" dirty="0"/>
              <a:t>Crime Control &amp; Prevention District Board</a:t>
            </a:r>
          </a:p>
          <a:p>
            <a:pPr lvl="1"/>
            <a:r>
              <a:rPr lang="en-US" dirty="0"/>
              <a:t>Chief’s Advisory Council </a:t>
            </a:r>
          </a:p>
          <a:p>
            <a:pPr lvl="1"/>
            <a:r>
              <a:rPr lang="en-US" dirty="0"/>
              <a:t>Del Carmen Consulting: Annual Report and Quarterly Audits on Bias-Based Traffic Enforcement, Searches and Arrests</a:t>
            </a:r>
          </a:p>
          <a:p>
            <a:pPr lvl="1"/>
            <a:r>
              <a:rPr lang="en-US" dirty="0"/>
              <a:t>Citizen Participation on Training Committee </a:t>
            </a:r>
          </a:p>
          <a:p>
            <a:pPr lvl="1"/>
            <a:r>
              <a:rPr lang="en-US" dirty="0"/>
              <a:t>Commission on Accreditation for Law Enforcement Agencies (CALEA)</a:t>
            </a:r>
          </a:p>
          <a:p>
            <a:pPr lvl="2">
              <a:buFont typeface="Courier New" panose="02070309020205020404" pitchFamily="49" charset="0"/>
              <a:buChar char="o"/>
            </a:pPr>
            <a:r>
              <a:rPr lang="en-US" sz="2400" dirty="0"/>
              <a:t>Law Enforcement Accreditation (459 Standards) - 2006, 2009, 2012, 2015, 2018</a:t>
            </a:r>
          </a:p>
          <a:p>
            <a:pPr lvl="2">
              <a:buFont typeface="Courier New" panose="02070309020205020404" pitchFamily="49" charset="0"/>
              <a:buChar char="o"/>
            </a:pPr>
            <a:r>
              <a:rPr lang="en-US" sz="2400" dirty="0"/>
              <a:t>Communications Accreditation (207 Standards) - 2018</a:t>
            </a:r>
          </a:p>
          <a:p>
            <a:pPr lvl="1"/>
            <a:r>
              <a:rPr lang="en-US" dirty="0"/>
              <a:t>Texas Police Chief’s Association Best Practices Recognition Program (168 Standards)</a:t>
            </a:r>
          </a:p>
          <a:p>
            <a:pPr lvl="2">
              <a:buFont typeface="Courier New" panose="02070309020205020404" pitchFamily="49" charset="0"/>
              <a:buChar char="o"/>
            </a:pPr>
            <a:r>
              <a:rPr lang="en-US" sz="2400" dirty="0"/>
              <a:t>2013, 2017</a:t>
            </a:r>
          </a:p>
          <a:p>
            <a:endParaRPr lang="en-US" dirty="0"/>
          </a:p>
        </p:txBody>
      </p:sp>
    </p:spTree>
    <p:extLst>
      <p:ext uri="{BB962C8B-B14F-4D97-AF65-F5344CB8AC3E}">
        <p14:creationId xmlns:p14="http://schemas.microsoft.com/office/powerpoint/2010/main" val="3182349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b="1" dirty="0">
                <a:latin typeface="+mn-lt"/>
              </a:rPr>
              <a:t>Pillar 3:  Technology &amp; Social Media</a:t>
            </a:r>
          </a:p>
        </p:txBody>
      </p:sp>
      <p:sp>
        <p:nvSpPr>
          <p:cNvPr id="3" name="Content Placeholder 2"/>
          <p:cNvSpPr>
            <a:spLocks noGrp="1"/>
          </p:cNvSpPr>
          <p:nvPr>
            <p:ph idx="1"/>
          </p:nvPr>
        </p:nvSpPr>
        <p:spPr>
          <a:xfrm>
            <a:off x="977900" y="1825625"/>
            <a:ext cx="10236200" cy="5032375"/>
          </a:xfrm>
        </p:spPr>
        <p:txBody>
          <a:bodyPr>
            <a:normAutofit/>
          </a:bodyPr>
          <a:lstStyle/>
          <a:p>
            <a:pPr algn="just"/>
            <a:r>
              <a:rPr lang="en-US" sz="2400" dirty="0"/>
              <a:t>Systems Designed to Prevent Tampering or Manipulation of Evidence</a:t>
            </a:r>
          </a:p>
          <a:p>
            <a:pPr lvl="1" algn="just">
              <a:buFont typeface="Courier New" panose="02070309020205020404" pitchFamily="49" charset="0"/>
              <a:buChar char="o"/>
            </a:pPr>
            <a:r>
              <a:rPr lang="en-US" dirty="0"/>
              <a:t>Computer Systems, Photo Evidence, Video Evidence, Evidence Room </a:t>
            </a:r>
          </a:p>
          <a:p>
            <a:pPr algn="just"/>
            <a:r>
              <a:rPr lang="en-US" sz="2400" dirty="0"/>
              <a:t>In-Car and Body Worn Cameras</a:t>
            </a:r>
          </a:p>
          <a:p>
            <a:pPr algn="just"/>
            <a:r>
              <a:rPr lang="en-US" sz="2400" dirty="0"/>
              <a:t>AIM (Administrative Investigations Management) – Early Warning System for Response to Resistance, Complaints, Pursuits, etc.</a:t>
            </a:r>
          </a:p>
          <a:p>
            <a:pPr algn="just"/>
            <a:r>
              <a:rPr lang="en-US" sz="2400" dirty="0"/>
              <a:t>Photo/Video Drone</a:t>
            </a:r>
          </a:p>
          <a:p>
            <a:pPr algn="just"/>
            <a:r>
              <a:rPr lang="en-US" sz="2400" dirty="0" err="1"/>
              <a:t>Evertel</a:t>
            </a:r>
            <a:r>
              <a:rPr lang="en-US" sz="2400" dirty="0"/>
              <a:t> Communication App – SB 944 (2019)</a:t>
            </a:r>
          </a:p>
          <a:p>
            <a:pPr algn="just"/>
            <a:r>
              <a:rPr lang="en-US" sz="2400" dirty="0"/>
              <a:t>Training </a:t>
            </a:r>
            <a:r>
              <a:rPr lang="en-US" sz="2400" dirty="0" err="1"/>
              <a:t>Simunition</a:t>
            </a:r>
            <a:r>
              <a:rPr lang="en-US" sz="2400" dirty="0"/>
              <a:t> Pistols and Rifles</a:t>
            </a:r>
          </a:p>
          <a:p>
            <a:pPr algn="just"/>
            <a:r>
              <a:rPr lang="en-US" sz="2400" dirty="0"/>
              <a:t>Digital Radios with Interoperable Capabilities</a:t>
            </a:r>
          </a:p>
          <a:p>
            <a:pPr algn="just"/>
            <a:r>
              <a:rPr lang="en-US" sz="2400" dirty="0"/>
              <a:t>PIO, Facebook, Twitter, Nextdoor, SirenGPS, </a:t>
            </a:r>
            <a:r>
              <a:rPr lang="en-US" sz="2400" dirty="0" err="1"/>
              <a:t>RapidSOS</a:t>
            </a:r>
            <a:r>
              <a:rPr lang="en-US" sz="2400" dirty="0"/>
              <a:t>, Website</a:t>
            </a:r>
          </a:p>
          <a:p>
            <a:pPr algn="just"/>
            <a:r>
              <a:rPr lang="en-US" sz="2400" dirty="0"/>
              <a:t>AVL (Automatic Vehicle Locator)</a:t>
            </a:r>
          </a:p>
          <a:p>
            <a:pPr algn="just"/>
            <a:endParaRPr lang="en-US" dirty="0"/>
          </a:p>
        </p:txBody>
      </p:sp>
    </p:spTree>
    <p:extLst>
      <p:ext uri="{BB962C8B-B14F-4D97-AF65-F5344CB8AC3E}">
        <p14:creationId xmlns:p14="http://schemas.microsoft.com/office/powerpoint/2010/main" val="27758630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2032</TotalTime>
  <Words>2797</Words>
  <Application>Microsoft Office PowerPoint</Application>
  <PresentationFormat>Widescreen</PresentationFormat>
  <Paragraphs>388</Paragraphs>
  <Slides>39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Calibri</vt:lpstr>
      <vt:lpstr>Calibri Light</vt:lpstr>
      <vt:lpstr>Courier New</vt:lpstr>
      <vt:lpstr>Symbol</vt:lpstr>
      <vt:lpstr>Times New Roman</vt:lpstr>
      <vt:lpstr>Office Theme</vt:lpstr>
      <vt:lpstr>Keller Police Department  Town of Westlake  End of Year 2020 </vt:lpstr>
      <vt:lpstr>Department Mission &amp; Values</vt:lpstr>
      <vt:lpstr>Policing Philosophy</vt:lpstr>
      <vt:lpstr>PowerPoint Presentation</vt:lpstr>
      <vt:lpstr>President’s Task Force  on 21st Century Policing</vt:lpstr>
      <vt:lpstr>Pillar 1: Building Trust &amp; Legitimacy</vt:lpstr>
      <vt:lpstr>Pillar 2:  Policy &amp; Oversight</vt:lpstr>
      <vt:lpstr>Pillar 2:  Policy &amp; Oversight</vt:lpstr>
      <vt:lpstr>Pillar 3:  Technology &amp; Social Media</vt:lpstr>
      <vt:lpstr>Pillar 4:  Community Policing  &amp; Crime Reduction</vt:lpstr>
      <vt:lpstr>Pillar 5:  Training &amp; Education</vt:lpstr>
      <vt:lpstr>Pillar 6:  Officer Wellness &amp; Safety</vt:lpstr>
      <vt:lpstr> 100th Day in Office – 6/16/20  </vt:lpstr>
      <vt:lpstr> Performance Measures </vt:lpstr>
      <vt:lpstr>Performance Measures Crime Rate – Westlake  </vt:lpstr>
      <vt:lpstr>Performance Measures  Traffic Safety - Westlake</vt:lpstr>
      <vt:lpstr>Performance Measures  Traffic Safety - Westlake</vt:lpstr>
      <vt:lpstr>Performance Measures  Traffic Safety - Westlake</vt:lpstr>
      <vt:lpstr>Performance Measures  Traffic Safety - Westlake</vt:lpstr>
      <vt:lpstr>Performance Measures  Traffic Safety - Westlake</vt:lpstr>
      <vt:lpstr>North Central Texas Council Of Government (NCTCOG)</vt:lpstr>
      <vt:lpstr>Percent Change in Average Weekday Freeway Volumes</vt:lpstr>
      <vt:lpstr>Freeway Speed by Time of Day</vt:lpstr>
      <vt:lpstr>Crash Rates</vt:lpstr>
      <vt:lpstr>Number of Crashes</vt:lpstr>
      <vt:lpstr>Percent Change in Crash Rates</vt:lpstr>
      <vt:lpstr>Performance Measures Timely Service </vt:lpstr>
      <vt:lpstr>Performance Measures Quality of Service - Westlake</vt:lpstr>
      <vt:lpstr>Staffing</vt:lpstr>
      <vt:lpstr>Demographics – Sworn Personnel 12/31/20</vt:lpstr>
      <vt:lpstr>2020 Year in Review New Chief &amp; COVID-19</vt:lpstr>
      <vt:lpstr>2020 Year in Review August 15th Incident - Action Items </vt:lpstr>
      <vt:lpstr>August 15th Incident - Action Items</vt:lpstr>
      <vt:lpstr>August 15th Incident - Action Items</vt:lpstr>
      <vt:lpstr>August 15th Incident - Action Items</vt:lpstr>
      <vt:lpstr>Racial Profiling Report</vt:lpstr>
      <vt:lpstr> Racial Profiling Report </vt:lpstr>
      <vt:lpstr>2020 Year in Review Regional Partnerships </vt:lpstr>
      <vt:lpstr>PowerPoint Presentation</vt:lpstr>
    </vt:vector>
  </TitlesOfParts>
  <Company>City of Keller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Reynolds</dc:creator>
  <cp:lastModifiedBy>Brad Fortune</cp:lastModifiedBy>
  <cp:revision>172</cp:revision>
  <dcterms:created xsi:type="dcterms:W3CDTF">2016-12-02T22:22:05Z</dcterms:created>
  <dcterms:modified xsi:type="dcterms:W3CDTF">2021-03-29T14:44:42Z</dcterms:modified>
</cp:coreProperties>
</file>