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85" r:id="rId3"/>
    <p:sldId id="308" r:id="rId4"/>
    <p:sldId id="317" r:id="rId5"/>
    <p:sldId id="291" r:id="rId6"/>
    <p:sldId id="321" r:id="rId7"/>
    <p:sldId id="324" r:id="rId8"/>
    <p:sldId id="319" r:id="rId9"/>
    <p:sldId id="311" r:id="rId10"/>
    <p:sldId id="335" r:id="rId11"/>
    <p:sldId id="294" r:id="rId12"/>
    <p:sldId id="330" r:id="rId13"/>
    <p:sldId id="332" r:id="rId14"/>
    <p:sldId id="333" r:id="rId15"/>
    <p:sldId id="287" r:id="rId16"/>
    <p:sldId id="326" r:id="rId17"/>
    <p:sldId id="328" r:id="rId18"/>
    <p:sldId id="309" r:id="rId19"/>
    <p:sldId id="304" r:id="rId20"/>
    <p:sldId id="307" r:id="rId21"/>
    <p:sldId id="28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84086" autoAdjust="0"/>
  </p:normalViewPr>
  <p:slideViewPr>
    <p:cSldViewPr snapToGrid="0">
      <p:cViewPr varScale="1">
        <p:scale>
          <a:sx n="86" d="100"/>
          <a:sy n="86" d="100"/>
        </p:scale>
        <p:origin x="114" y="180"/>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9F4090-565C-42E4-A775-111503F05A2E}" type="datetimeFigureOut">
              <a:rPr lang="en-US" smtClean="0"/>
              <a:t>3/23/2022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FECF24-254B-43FF-9D66-FFF157DABFDB}" type="slidenum">
              <a:rPr lang="en-US" smtClean="0"/>
              <a:t>‹#›</a:t>
            </a:fld>
            <a:endParaRPr lang="en-US"/>
          </a:p>
        </p:txBody>
      </p:sp>
    </p:spTree>
    <p:extLst>
      <p:ext uri="{BB962C8B-B14F-4D97-AF65-F5344CB8AC3E}">
        <p14:creationId xmlns:p14="http://schemas.microsoft.com/office/powerpoint/2010/main" val="289748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91D058BF-E982-44E7-A5FE-3DA108B07FB0}" type="datetimeFigureOut">
              <a:rPr lang="en-US" smtClean="0"/>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1823259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D058BF-E982-44E7-A5FE-3DA108B07FB0}" type="datetimeFigureOut">
              <a:rPr lang="en-US" smtClean="0"/>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9256230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D058BF-E982-44E7-A5FE-3DA108B07FB0}" type="datetimeFigureOut">
              <a:rPr lang="en-US" smtClean="0"/>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23168794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91D058BF-E982-44E7-A5FE-3DA108B07FB0}" type="datetimeFigureOut">
              <a:rPr lang="en-US" smtClean="0"/>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7FD72-3FEF-41BA-B45B-C6D836559F4E}" type="slidenum">
              <a:rPr lang="en-US" smtClean="0"/>
              <a:t>‹#›</a:t>
            </a:fld>
            <a:endParaRPr lang="en-US"/>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457531" y="365125"/>
            <a:ext cx="1013247" cy="1201621"/>
          </a:xfrm>
          <a:prstGeom prst="rect">
            <a:avLst/>
          </a:prstGeom>
        </p:spPr>
      </p:pic>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21222" y="365125"/>
            <a:ext cx="1146215" cy="1201621"/>
          </a:xfrm>
          <a:prstGeom prst="rect">
            <a:avLst/>
          </a:prstGeom>
        </p:spPr>
      </p:pic>
    </p:spTree>
    <p:extLst>
      <p:ext uri="{BB962C8B-B14F-4D97-AF65-F5344CB8AC3E}">
        <p14:creationId xmlns:p14="http://schemas.microsoft.com/office/powerpoint/2010/main" val="10911548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1D058BF-E982-44E7-A5FE-3DA108B07FB0}" type="datetimeFigureOut">
              <a:rPr lang="en-US" smtClean="0"/>
              <a:t>3/23/2022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12713307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1D058BF-E982-44E7-A5FE-3DA108B07FB0}" type="datetimeFigureOut">
              <a:rPr lang="en-US" smtClean="0"/>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7FD72-3FEF-41BA-B45B-C6D836559F4E}" type="slidenum">
              <a:rPr lang="en-US" smtClean="0"/>
              <a:t>‹#›</a:t>
            </a:fld>
            <a:endParaRPr lang="en-US"/>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21222" y="365125"/>
            <a:ext cx="1146215" cy="1201621"/>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457531" y="365125"/>
            <a:ext cx="1013247" cy="1201621"/>
          </a:xfrm>
          <a:prstGeom prst="rect">
            <a:avLst/>
          </a:prstGeom>
        </p:spPr>
      </p:pic>
    </p:spTree>
    <p:extLst>
      <p:ext uri="{BB962C8B-B14F-4D97-AF65-F5344CB8AC3E}">
        <p14:creationId xmlns:p14="http://schemas.microsoft.com/office/powerpoint/2010/main" val="11663676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1D058BF-E982-44E7-A5FE-3DA108B07FB0}" type="datetimeFigureOut">
              <a:rPr lang="en-US" smtClean="0"/>
              <a:t>3/23/2022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3384730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1D058BF-E982-44E7-A5FE-3DA108B07FB0}" type="datetimeFigureOut">
              <a:rPr lang="en-US" smtClean="0"/>
              <a:t>3/23/2022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24757379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1D058BF-E982-44E7-A5FE-3DA108B07FB0}" type="datetimeFigureOut">
              <a:rPr lang="en-US" smtClean="0"/>
              <a:t>3/23/2022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851498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D058BF-E982-44E7-A5FE-3DA108B07FB0}" type="datetimeFigureOut">
              <a:rPr lang="en-US" smtClean="0"/>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35693148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1D058BF-E982-44E7-A5FE-3DA108B07FB0}" type="datetimeFigureOut">
              <a:rPr lang="en-US" smtClean="0"/>
              <a:t>3/23/2022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87FD72-3FEF-41BA-B45B-C6D836559F4E}" type="slidenum">
              <a:rPr lang="en-US" smtClean="0"/>
              <a:t>‹#›</a:t>
            </a:fld>
            <a:endParaRPr lang="en-US"/>
          </a:p>
        </p:txBody>
      </p:sp>
    </p:spTree>
    <p:extLst>
      <p:ext uri="{BB962C8B-B14F-4D97-AF65-F5344CB8AC3E}">
        <p14:creationId xmlns:p14="http://schemas.microsoft.com/office/powerpoint/2010/main" val="8907222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D058BF-E982-44E7-A5FE-3DA108B07FB0}" type="datetimeFigureOut">
              <a:rPr lang="en-US" smtClean="0"/>
              <a:t>3/23/2022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7FD72-3FEF-41BA-B45B-C6D836559F4E}" type="slidenum">
              <a:rPr lang="en-US" smtClean="0"/>
              <a:t>‹#›</a:t>
            </a:fld>
            <a:endParaRPr lang="en-US"/>
          </a:p>
        </p:txBody>
      </p:sp>
    </p:spTree>
    <p:extLst>
      <p:ext uri="{BB962C8B-B14F-4D97-AF65-F5344CB8AC3E}">
        <p14:creationId xmlns:p14="http://schemas.microsoft.com/office/powerpoint/2010/main" val="2908489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nctcog.org/trans/data/info/measures/transportation-trends-related-to-covid-19"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descr="C:\Users\rreynolds\Desktop\Keller Web Strip.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198234" cy="97703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7" descr="C:\Users\rreynolds\Desktop\Green Strip.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 y="6375748"/>
            <a:ext cx="12192001" cy="482252"/>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522514" y="6350695"/>
            <a:ext cx="11669486" cy="492443"/>
          </a:xfrm>
          <a:prstGeom prst="rect">
            <a:avLst/>
          </a:prstGeom>
          <a:noFill/>
        </p:spPr>
        <p:txBody>
          <a:bodyPr wrap="square" rtlCol="0">
            <a:spAutoFit/>
          </a:bodyPr>
          <a:lstStyle/>
          <a:p>
            <a:pPr algn="ctr"/>
            <a:r>
              <a:rPr lang="en-US" sz="2600" dirty="0">
                <a:solidFill>
                  <a:schemeClr val="bg1"/>
                </a:solidFill>
              </a:rPr>
              <a:t>Excellence </a:t>
            </a:r>
            <a:r>
              <a:rPr lang="en-US" sz="2600" dirty="0">
                <a:solidFill>
                  <a:schemeClr val="bg1"/>
                </a:solidFill>
                <a:effectLst/>
              </a:rPr>
              <a:t>• </a:t>
            </a:r>
            <a:r>
              <a:rPr lang="en-US" sz="2600" dirty="0">
                <a:solidFill>
                  <a:schemeClr val="bg1"/>
                </a:solidFill>
              </a:rPr>
              <a:t>Integrity </a:t>
            </a:r>
            <a:r>
              <a:rPr lang="en-US" sz="2600" dirty="0">
                <a:solidFill>
                  <a:schemeClr val="bg1"/>
                </a:solidFill>
                <a:effectLst/>
              </a:rPr>
              <a:t>• </a:t>
            </a:r>
            <a:r>
              <a:rPr lang="en-US" sz="2600" dirty="0">
                <a:solidFill>
                  <a:schemeClr val="bg1"/>
                </a:solidFill>
              </a:rPr>
              <a:t>Service </a:t>
            </a:r>
            <a:r>
              <a:rPr lang="en-US" sz="2600" dirty="0">
                <a:solidFill>
                  <a:schemeClr val="bg1"/>
                </a:solidFill>
                <a:effectLst/>
              </a:rPr>
              <a:t>•</a:t>
            </a:r>
            <a:r>
              <a:rPr lang="en-US" sz="2600" dirty="0">
                <a:solidFill>
                  <a:schemeClr val="bg1"/>
                </a:solidFill>
              </a:rPr>
              <a:t> Creativity </a:t>
            </a:r>
            <a:r>
              <a:rPr lang="en-US" sz="2600" dirty="0">
                <a:solidFill>
                  <a:schemeClr val="bg1"/>
                </a:solidFill>
                <a:effectLst/>
              </a:rPr>
              <a:t>• </a:t>
            </a:r>
            <a:r>
              <a:rPr lang="en-US" sz="2600" dirty="0">
                <a:solidFill>
                  <a:schemeClr val="bg1"/>
                </a:solidFill>
              </a:rPr>
              <a:t>Communication</a:t>
            </a:r>
          </a:p>
        </p:txBody>
      </p:sp>
      <p:sp>
        <p:nvSpPr>
          <p:cNvPr id="9" name="Subtitle 2"/>
          <p:cNvSpPr>
            <a:spLocks noGrp="1"/>
          </p:cNvSpPr>
          <p:nvPr>
            <p:ph type="subTitle" idx="1"/>
          </p:nvPr>
        </p:nvSpPr>
        <p:spPr>
          <a:xfrm>
            <a:off x="1524000" y="4728117"/>
            <a:ext cx="9144000" cy="1607716"/>
          </a:xfrm>
        </p:spPr>
        <p:txBody>
          <a:bodyPr>
            <a:normAutofit/>
          </a:bodyPr>
          <a:lstStyle/>
          <a:p>
            <a:r>
              <a:rPr lang="en-US" sz="3200" dirty="0"/>
              <a:t>Chief Bradley G. Fortune</a:t>
            </a:r>
          </a:p>
          <a:p>
            <a:r>
              <a:rPr lang="en-US" sz="3200" dirty="0"/>
              <a:t>March 28, 2022</a:t>
            </a:r>
          </a:p>
        </p:txBody>
      </p:sp>
      <p:sp>
        <p:nvSpPr>
          <p:cNvPr id="10" name="Title 1"/>
          <p:cNvSpPr>
            <a:spLocks noGrp="1"/>
          </p:cNvSpPr>
          <p:nvPr>
            <p:ph type="ctrTitle"/>
          </p:nvPr>
        </p:nvSpPr>
        <p:spPr>
          <a:xfrm>
            <a:off x="1524000" y="1122362"/>
            <a:ext cx="9144000" cy="3014740"/>
          </a:xfrm>
        </p:spPr>
        <p:txBody>
          <a:bodyPr>
            <a:noAutofit/>
          </a:bodyPr>
          <a:lstStyle/>
          <a:p>
            <a:r>
              <a:rPr lang="en-US" b="1" dirty="0"/>
              <a:t>Keller Police Department </a:t>
            </a:r>
            <a:br>
              <a:rPr lang="en-US" b="1" dirty="0"/>
            </a:br>
            <a:r>
              <a:rPr lang="en-US" b="1" dirty="0"/>
              <a:t>‘Town of Westlake’ </a:t>
            </a:r>
            <a:br>
              <a:rPr lang="en-US" b="1" dirty="0"/>
            </a:br>
            <a:r>
              <a:rPr lang="en-US" b="1" dirty="0"/>
              <a:t>Annual Report 2021 </a:t>
            </a:r>
          </a:p>
        </p:txBody>
      </p:sp>
    </p:spTree>
    <p:extLst>
      <p:ext uri="{BB962C8B-B14F-4D97-AF65-F5344CB8AC3E}">
        <p14:creationId xmlns:p14="http://schemas.microsoft.com/office/powerpoint/2010/main" val="375152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C5A40-BFDC-4EAE-83D5-5DBF9693635C}"/>
              </a:ext>
            </a:extLst>
          </p:cNvPr>
          <p:cNvSpPr>
            <a:spLocks noGrp="1"/>
          </p:cNvSpPr>
          <p:nvPr>
            <p:ph type="title"/>
          </p:nvPr>
        </p:nvSpPr>
        <p:spPr>
          <a:xfrm>
            <a:off x="1851102" y="365125"/>
            <a:ext cx="8619893" cy="1325563"/>
          </a:xfrm>
        </p:spPr>
        <p:txBody>
          <a:bodyPr/>
          <a:lstStyle/>
          <a:p>
            <a:r>
              <a:rPr lang="en-US" sz="4000" b="1" dirty="0">
                <a:solidFill>
                  <a:prstClr val="black"/>
                </a:solidFill>
                <a:latin typeface="Calibri" panose="020F0502020204030204"/>
              </a:rPr>
              <a:t>Percent Change in Average Weekday Freeway Volumes</a:t>
            </a:r>
            <a:endParaRPr lang="en-US" dirty="0"/>
          </a:p>
        </p:txBody>
      </p:sp>
      <p:pic>
        <p:nvPicPr>
          <p:cNvPr id="4" name="Content Placeholder 3">
            <a:extLst>
              <a:ext uri="{FF2B5EF4-FFF2-40B4-BE49-F238E27FC236}">
                <a16:creationId xmlns:a16="http://schemas.microsoft.com/office/drawing/2014/main" id="{9F895F41-C3BC-41F0-82AB-6C938F240060}"/>
              </a:ext>
            </a:extLst>
          </p:cNvPr>
          <p:cNvPicPr>
            <a:picLocks noGrp="1" noChangeAspect="1"/>
          </p:cNvPicPr>
          <p:nvPr>
            <p:ph idx="1"/>
          </p:nvPr>
        </p:nvPicPr>
        <p:blipFill>
          <a:blip r:embed="rId2"/>
          <a:stretch>
            <a:fillRect/>
          </a:stretch>
        </p:blipFill>
        <p:spPr>
          <a:xfrm>
            <a:off x="1851102" y="1824790"/>
            <a:ext cx="8619893" cy="4813052"/>
          </a:xfrm>
          <a:prstGeom prst="rect">
            <a:avLst/>
          </a:prstGeom>
        </p:spPr>
      </p:pic>
    </p:spTree>
    <p:extLst>
      <p:ext uri="{BB962C8B-B14F-4D97-AF65-F5344CB8AC3E}">
        <p14:creationId xmlns:p14="http://schemas.microsoft.com/office/powerpoint/2010/main" val="27573868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prstClr val="black"/>
                </a:solidFill>
                <a:latin typeface="+mn-lt"/>
              </a:rPr>
              <a:t>Performance Measures</a:t>
            </a:r>
            <a:br>
              <a:rPr lang="en-US" sz="4000" b="1" dirty="0">
                <a:solidFill>
                  <a:prstClr val="black"/>
                </a:solidFill>
                <a:latin typeface="Calibri" panose="020F0502020204030204"/>
              </a:rPr>
            </a:br>
            <a:r>
              <a:rPr lang="en-US" sz="4000" b="1" dirty="0">
                <a:solidFill>
                  <a:prstClr val="black"/>
                </a:solidFill>
                <a:latin typeface="+mn-lt"/>
                <a:ea typeface="+mn-ea"/>
                <a:cs typeface="+mn-cs"/>
              </a:rPr>
              <a:t>Timely Service</a:t>
            </a:r>
            <a:r>
              <a:rPr lang="en-US" sz="4000" b="1" dirty="0">
                <a:solidFill>
                  <a:prstClr val="black"/>
                </a:solidFill>
                <a:latin typeface="+mn-lt"/>
              </a:rPr>
              <a:t> </a:t>
            </a:r>
            <a:endParaRPr lang="en-US" sz="4000" b="1" dirty="0">
              <a:latin typeface="+mn-lt"/>
            </a:endParaRPr>
          </a:p>
        </p:txBody>
      </p:sp>
      <p:sp>
        <p:nvSpPr>
          <p:cNvPr id="3" name="Content Placeholder 2"/>
          <p:cNvSpPr>
            <a:spLocks noGrp="1"/>
          </p:cNvSpPr>
          <p:nvPr>
            <p:ph idx="1"/>
          </p:nvPr>
        </p:nvSpPr>
        <p:spPr>
          <a:xfrm>
            <a:off x="838201" y="2075935"/>
            <a:ext cx="9889028" cy="4217406"/>
          </a:xfrm>
        </p:spPr>
        <p:txBody>
          <a:bodyPr>
            <a:normAutofit/>
          </a:bodyPr>
          <a:lstStyle/>
          <a:p>
            <a:pPr marL="0" indent="0">
              <a:buNone/>
            </a:pPr>
            <a:r>
              <a:rPr lang="en-US" sz="2400" u="sng" dirty="0"/>
              <a:t>Keller-Westlake Service Community</a:t>
            </a:r>
          </a:p>
          <a:p>
            <a:pPr algn="just"/>
            <a:r>
              <a:rPr lang="en-US" sz="2400" dirty="0"/>
              <a:t>NETCOM: Answer 911 in &lt; 10 seconds (Goal 90%) </a:t>
            </a:r>
            <a:r>
              <a:rPr lang="en-US" sz="2400" b="1" dirty="0"/>
              <a:t>99%</a:t>
            </a:r>
            <a:r>
              <a:rPr lang="en-US" sz="2400" dirty="0"/>
              <a:t> </a:t>
            </a:r>
          </a:p>
          <a:p>
            <a:pPr marL="231775" indent="-231775" algn="just"/>
            <a:r>
              <a:rPr lang="en-US" sz="2400" dirty="0"/>
              <a:t>NETCOM: Answer 911 to Dispatch appropriate service (PD, FD, EMS) </a:t>
            </a:r>
          </a:p>
          <a:p>
            <a:pPr marL="0" indent="0" algn="just">
              <a:buNone/>
            </a:pPr>
            <a:r>
              <a:rPr lang="en-US" sz="2400" dirty="0"/>
              <a:t>(Goal &lt; 90 seconds) </a:t>
            </a:r>
            <a:r>
              <a:rPr lang="en-US" sz="2400" b="1" u="sng" dirty="0"/>
              <a:t>:48 seconds </a:t>
            </a:r>
          </a:p>
          <a:p>
            <a:pPr algn="just"/>
            <a:r>
              <a:rPr lang="en-US" sz="2400" dirty="0"/>
              <a:t>Patrol Response Time to Priority 1 Call: (Goal &lt;4 min) </a:t>
            </a:r>
            <a:r>
              <a:rPr lang="en-US" sz="2400" b="1" dirty="0"/>
              <a:t>3:16 (Drive Time)</a:t>
            </a:r>
            <a:endParaRPr lang="en-US" sz="2400" dirty="0"/>
          </a:p>
          <a:p>
            <a:pPr algn="just"/>
            <a:r>
              <a:rPr lang="en-US" sz="2400" dirty="0"/>
              <a:t>Patrol Response Time to All Priority Calls: (Goal &lt;15 min) </a:t>
            </a:r>
            <a:r>
              <a:rPr lang="en-US" sz="2400" b="1" dirty="0"/>
              <a:t>11:18</a:t>
            </a:r>
          </a:p>
          <a:p>
            <a:pPr lvl="1"/>
            <a:r>
              <a:rPr lang="en-US" b="1" u="sng" dirty="0">
                <a:solidFill>
                  <a:prstClr val="black"/>
                </a:solidFill>
              </a:rPr>
              <a:t>2022 Goal moved to &lt; 12 min</a:t>
            </a:r>
          </a:p>
          <a:p>
            <a:pPr algn="just"/>
            <a:r>
              <a:rPr lang="en-US" sz="2400" b="1" dirty="0"/>
              <a:t>Respect of citizen’s time</a:t>
            </a:r>
            <a:endParaRPr lang="en-US" sz="2400" dirty="0"/>
          </a:p>
        </p:txBody>
      </p:sp>
    </p:spTree>
    <p:extLst>
      <p:ext uri="{BB962C8B-B14F-4D97-AF65-F5344CB8AC3E}">
        <p14:creationId xmlns:p14="http://schemas.microsoft.com/office/powerpoint/2010/main" val="438857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prstClr val="black"/>
                </a:solidFill>
                <a:latin typeface="+mn-lt"/>
              </a:rPr>
              <a:t>Performance Measures</a:t>
            </a:r>
            <a:br>
              <a:rPr lang="en-US" sz="4000" b="1" dirty="0">
                <a:solidFill>
                  <a:prstClr val="black"/>
                </a:solidFill>
                <a:latin typeface="Calibri" panose="020F0502020204030204"/>
              </a:rPr>
            </a:br>
            <a:r>
              <a:rPr lang="en-US" sz="4000" b="1" dirty="0">
                <a:solidFill>
                  <a:prstClr val="black"/>
                </a:solidFill>
                <a:latin typeface="+mn-lt"/>
                <a:ea typeface="+mn-ea"/>
                <a:cs typeface="+mn-cs"/>
              </a:rPr>
              <a:t>Quality Service</a:t>
            </a:r>
            <a:r>
              <a:rPr lang="en-US" sz="4000" b="1" dirty="0">
                <a:solidFill>
                  <a:prstClr val="black"/>
                </a:solidFill>
                <a:latin typeface="+mn-lt"/>
              </a:rPr>
              <a:t> </a:t>
            </a:r>
            <a:endParaRPr lang="en-US" sz="4000" b="1" dirty="0">
              <a:latin typeface="+mn-lt"/>
            </a:endParaRPr>
          </a:p>
        </p:txBody>
      </p:sp>
      <p:sp>
        <p:nvSpPr>
          <p:cNvPr id="3" name="Content Placeholder 2"/>
          <p:cNvSpPr>
            <a:spLocks noGrp="1"/>
          </p:cNvSpPr>
          <p:nvPr>
            <p:ph idx="1"/>
          </p:nvPr>
        </p:nvSpPr>
        <p:spPr>
          <a:xfrm>
            <a:off x="838200" y="1984916"/>
            <a:ext cx="11353800" cy="4873083"/>
          </a:xfrm>
        </p:spPr>
        <p:txBody>
          <a:bodyPr>
            <a:normAutofit/>
          </a:bodyPr>
          <a:lstStyle/>
          <a:p>
            <a:r>
              <a:rPr lang="en-US" sz="2400" dirty="0"/>
              <a:t>End of Year – Citizen Survey (Dec 21 – Jan 22)</a:t>
            </a:r>
          </a:p>
          <a:p>
            <a:pPr lvl="0"/>
            <a:r>
              <a:rPr lang="en-US" sz="2400" dirty="0"/>
              <a:t>97% of Keller respondents and </a:t>
            </a:r>
            <a:r>
              <a:rPr lang="en-US" sz="2400" b="1" dirty="0"/>
              <a:t>100% of Westlake </a:t>
            </a:r>
            <a:r>
              <a:rPr lang="en-US" sz="2400" dirty="0"/>
              <a:t>respondents</a:t>
            </a:r>
            <a:r>
              <a:rPr lang="en-US" sz="2400" b="1" dirty="0"/>
              <a:t> </a:t>
            </a:r>
            <a:r>
              <a:rPr lang="en-US" sz="2400" dirty="0"/>
              <a:t>feel safe to walk alone at night in their neighborhood or workplace.  </a:t>
            </a:r>
          </a:p>
          <a:p>
            <a:pPr lvl="0"/>
            <a:r>
              <a:rPr lang="en-US" sz="2400" dirty="0"/>
              <a:t>Speeding and Traffic Violations are the #1 concern in both Keller and Westlake.  </a:t>
            </a:r>
          </a:p>
          <a:p>
            <a:pPr lvl="0"/>
            <a:r>
              <a:rPr lang="en-US" sz="2400" dirty="0"/>
              <a:t>Both Keller and Westlake residents would like the Keller Police Department to direct significant effort toward Crime Prevention and Education and specific education on how to decrease the offense of Theft from Vehicles.</a:t>
            </a:r>
          </a:p>
          <a:p>
            <a:pPr lvl="0"/>
            <a:r>
              <a:rPr lang="en-US" sz="2400" dirty="0"/>
              <a:t>98% of the Keller respondents &amp; </a:t>
            </a:r>
            <a:r>
              <a:rPr lang="en-US" sz="2400" b="1" dirty="0"/>
              <a:t>100% of the Westlake </a:t>
            </a:r>
            <a:r>
              <a:rPr lang="en-US" sz="2400" dirty="0"/>
              <a:t>respondents rated the overall competency as well as the officers/employees’ attitudes and behavior of the KPD as having met or exceeded expectations.</a:t>
            </a:r>
          </a:p>
          <a:p>
            <a:pPr lvl="0"/>
            <a:r>
              <a:rPr lang="en-US" sz="2400" dirty="0"/>
              <a:t>99% of Keller residents and </a:t>
            </a:r>
            <a:r>
              <a:rPr lang="en-US" sz="2400" b="1" dirty="0"/>
              <a:t>100% of Westlake </a:t>
            </a:r>
            <a:r>
              <a:rPr lang="en-US" sz="2400" dirty="0"/>
              <a:t>residents rated the police department as average, above average, or excellent.  </a:t>
            </a:r>
          </a:p>
          <a:p>
            <a:endParaRPr lang="en-US" dirty="0"/>
          </a:p>
        </p:txBody>
      </p:sp>
    </p:spTree>
    <p:extLst>
      <p:ext uri="{BB962C8B-B14F-4D97-AF65-F5344CB8AC3E}">
        <p14:creationId xmlns:p14="http://schemas.microsoft.com/office/powerpoint/2010/main" val="22788364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753997-EFFE-480A-9446-4F732A62B01F}"/>
              </a:ext>
            </a:extLst>
          </p:cNvPr>
          <p:cNvSpPr>
            <a:spLocks noGrp="1"/>
          </p:cNvSpPr>
          <p:nvPr>
            <p:ph type="title"/>
          </p:nvPr>
        </p:nvSpPr>
        <p:spPr/>
        <p:txBody>
          <a:bodyPr>
            <a:normAutofit/>
          </a:bodyPr>
          <a:lstStyle/>
          <a:p>
            <a:r>
              <a:rPr lang="en-US" sz="4000" b="1" dirty="0">
                <a:solidFill>
                  <a:prstClr val="black"/>
                </a:solidFill>
                <a:latin typeface="+mn-lt"/>
              </a:rPr>
              <a:t>Performance Measures</a:t>
            </a:r>
            <a:br>
              <a:rPr lang="en-US" sz="4000" b="1" dirty="0">
                <a:solidFill>
                  <a:prstClr val="black"/>
                </a:solidFill>
                <a:latin typeface="+mn-lt"/>
              </a:rPr>
            </a:br>
            <a:r>
              <a:rPr lang="en-US" sz="4000" b="1" dirty="0">
                <a:solidFill>
                  <a:prstClr val="black"/>
                </a:solidFill>
                <a:latin typeface="+mn-lt"/>
              </a:rPr>
              <a:t>Quality Service </a:t>
            </a:r>
            <a:endParaRPr lang="en-US" sz="4000" dirty="0">
              <a:latin typeface="+mn-lt"/>
            </a:endParaRPr>
          </a:p>
        </p:txBody>
      </p:sp>
      <p:sp>
        <p:nvSpPr>
          <p:cNvPr id="3" name="Content Placeholder 2">
            <a:extLst>
              <a:ext uri="{FF2B5EF4-FFF2-40B4-BE49-F238E27FC236}">
                <a16:creationId xmlns:a16="http://schemas.microsoft.com/office/drawing/2014/main" id="{58955049-9A92-40CE-87AD-101EAB76C642}"/>
              </a:ext>
            </a:extLst>
          </p:cNvPr>
          <p:cNvSpPr>
            <a:spLocks noGrp="1"/>
          </p:cNvSpPr>
          <p:nvPr>
            <p:ph idx="1"/>
          </p:nvPr>
        </p:nvSpPr>
        <p:spPr>
          <a:xfrm>
            <a:off x="838200" y="1940312"/>
            <a:ext cx="10515600" cy="4917687"/>
          </a:xfrm>
        </p:spPr>
        <p:txBody>
          <a:bodyPr>
            <a:normAutofit fontScale="92500" lnSpcReduction="10000"/>
          </a:bodyPr>
          <a:lstStyle/>
          <a:p>
            <a:pPr marL="0" lvl="0" indent="0">
              <a:buNone/>
            </a:pPr>
            <a:r>
              <a:rPr lang="en-US" sz="2600" u="sng" dirty="0">
                <a:solidFill>
                  <a:prstClr val="black"/>
                </a:solidFill>
              </a:rPr>
              <a:t>Supervisor Retreat: October 15, 2021</a:t>
            </a:r>
          </a:p>
          <a:p>
            <a:pPr lvl="1"/>
            <a:r>
              <a:rPr lang="en-US" sz="2600" dirty="0">
                <a:solidFill>
                  <a:prstClr val="black"/>
                </a:solidFill>
              </a:rPr>
              <a:t>Mike Mowery: Servant Leadership</a:t>
            </a:r>
          </a:p>
          <a:p>
            <a:pPr lvl="1"/>
            <a:r>
              <a:rPr lang="en-US" sz="2600" dirty="0">
                <a:solidFill>
                  <a:prstClr val="black"/>
                </a:solidFill>
              </a:rPr>
              <a:t>Fidelity Investments</a:t>
            </a:r>
          </a:p>
          <a:p>
            <a:r>
              <a:rPr lang="en-US" sz="2600" dirty="0">
                <a:solidFill>
                  <a:prstClr val="black"/>
                </a:solidFill>
              </a:rPr>
              <a:t>Neighborhood/New Resident Meetings </a:t>
            </a:r>
          </a:p>
          <a:p>
            <a:r>
              <a:rPr lang="en-US" sz="2600" dirty="0" err="1">
                <a:solidFill>
                  <a:prstClr val="black"/>
                </a:solidFill>
              </a:rPr>
              <a:t>Metroport</a:t>
            </a:r>
            <a:r>
              <a:rPr lang="en-US" sz="2600" dirty="0">
                <a:solidFill>
                  <a:prstClr val="black"/>
                </a:solidFill>
              </a:rPr>
              <a:t> Rotary – Marriott Solana </a:t>
            </a:r>
          </a:p>
          <a:p>
            <a:r>
              <a:rPr lang="en-US" sz="2600" dirty="0">
                <a:solidFill>
                  <a:prstClr val="black"/>
                </a:solidFill>
              </a:rPr>
              <a:t>Westlake Academy </a:t>
            </a:r>
          </a:p>
          <a:p>
            <a:pPr lvl="1"/>
            <a:r>
              <a:rPr lang="en-US" sz="2600" dirty="0">
                <a:solidFill>
                  <a:prstClr val="black"/>
                </a:solidFill>
              </a:rPr>
              <a:t>Student Forum</a:t>
            </a:r>
          </a:p>
          <a:p>
            <a:pPr lvl="1"/>
            <a:r>
              <a:rPr lang="en-US" sz="2600" dirty="0">
                <a:solidFill>
                  <a:prstClr val="black"/>
                </a:solidFill>
              </a:rPr>
              <a:t>Participated in Emergency Preparedness TTX</a:t>
            </a:r>
          </a:p>
          <a:p>
            <a:pPr lvl="1"/>
            <a:r>
              <a:rPr lang="en-US" sz="2600" dirty="0">
                <a:solidFill>
                  <a:prstClr val="black"/>
                </a:solidFill>
              </a:rPr>
              <a:t>Substation: Complete reports, return calls, breaks</a:t>
            </a:r>
          </a:p>
          <a:p>
            <a:r>
              <a:rPr lang="en-US" sz="2600" dirty="0">
                <a:solidFill>
                  <a:prstClr val="black"/>
                </a:solidFill>
              </a:rPr>
              <a:t>Toured Facilities w/Command Staff </a:t>
            </a:r>
          </a:p>
          <a:p>
            <a:pPr lvl="1"/>
            <a:r>
              <a:rPr lang="en-US" sz="2600" dirty="0">
                <a:solidFill>
                  <a:prstClr val="black"/>
                </a:solidFill>
              </a:rPr>
              <a:t>Fidelity Investments  </a:t>
            </a:r>
          </a:p>
          <a:p>
            <a:pPr lvl="1"/>
            <a:r>
              <a:rPr lang="en-US" sz="2600" dirty="0">
                <a:solidFill>
                  <a:prstClr val="black"/>
                </a:solidFill>
              </a:rPr>
              <a:t>Deloitte University  </a:t>
            </a:r>
          </a:p>
          <a:p>
            <a:pPr lvl="1"/>
            <a:r>
              <a:rPr lang="en-US" sz="2600" dirty="0">
                <a:solidFill>
                  <a:prstClr val="black"/>
                </a:solidFill>
              </a:rPr>
              <a:t>Charles Schwab </a:t>
            </a:r>
          </a:p>
          <a:p>
            <a:endParaRPr lang="en-US" dirty="0">
              <a:solidFill>
                <a:prstClr val="black"/>
              </a:solidFill>
            </a:endParaRPr>
          </a:p>
          <a:p>
            <a:endParaRPr lang="en-US" dirty="0"/>
          </a:p>
        </p:txBody>
      </p:sp>
    </p:spTree>
    <p:extLst>
      <p:ext uri="{BB962C8B-B14F-4D97-AF65-F5344CB8AC3E}">
        <p14:creationId xmlns:p14="http://schemas.microsoft.com/office/powerpoint/2010/main" val="654838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88E80C-9A06-44BE-8BEE-AB7A08A907DB}"/>
              </a:ext>
            </a:extLst>
          </p:cNvPr>
          <p:cNvSpPr>
            <a:spLocks noGrp="1"/>
          </p:cNvSpPr>
          <p:nvPr>
            <p:ph type="title"/>
          </p:nvPr>
        </p:nvSpPr>
        <p:spPr/>
        <p:txBody>
          <a:bodyPr/>
          <a:lstStyle/>
          <a:p>
            <a:r>
              <a:rPr lang="en-US" sz="4000" b="1" dirty="0">
                <a:solidFill>
                  <a:prstClr val="black"/>
                </a:solidFill>
                <a:latin typeface="Calibri" panose="020F0502020204030204"/>
              </a:rPr>
              <a:t>Performance Measures</a:t>
            </a:r>
            <a:br>
              <a:rPr lang="en-US" sz="4000" b="1" dirty="0">
                <a:solidFill>
                  <a:prstClr val="black"/>
                </a:solidFill>
                <a:latin typeface="Calibri" panose="020F0502020204030204"/>
              </a:rPr>
            </a:br>
            <a:r>
              <a:rPr lang="en-US" sz="4000" b="1" dirty="0">
                <a:solidFill>
                  <a:prstClr val="black"/>
                </a:solidFill>
                <a:latin typeface="Calibri" panose="020F0502020204030204"/>
              </a:rPr>
              <a:t>Quality Service </a:t>
            </a:r>
            <a:endParaRPr lang="en-US" dirty="0"/>
          </a:p>
        </p:txBody>
      </p:sp>
      <p:sp>
        <p:nvSpPr>
          <p:cNvPr id="3" name="Content Placeholder 2">
            <a:extLst>
              <a:ext uri="{FF2B5EF4-FFF2-40B4-BE49-F238E27FC236}">
                <a16:creationId xmlns:a16="http://schemas.microsoft.com/office/drawing/2014/main" id="{24496317-581F-482F-BDC9-7AF58624770C}"/>
              </a:ext>
            </a:extLst>
          </p:cNvPr>
          <p:cNvSpPr>
            <a:spLocks noGrp="1"/>
          </p:cNvSpPr>
          <p:nvPr>
            <p:ph idx="1"/>
          </p:nvPr>
        </p:nvSpPr>
        <p:spPr>
          <a:xfrm>
            <a:off x="838200" y="2129883"/>
            <a:ext cx="10515600" cy="4047080"/>
          </a:xfrm>
        </p:spPr>
        <p:txBody>
          <a:bodyPr/>
          <a:lstStyle/>
          <a:p>
            <a:pPr marL="0" indent="0">
              <a:buNone/>
            </a:pPr>
            <a:r>
              <a:rPr lang="en-US" dirty="0"/>
              <a:t>Cost Efficiency: </a:t>
            </a:r>
          </a:p>
          <a:p>
            <a:r>
              <a:rPr lang="en-US" dirty="0"/>
              <a:t>Price of the police services agreement: $993,553</a:t>
            </a:r>
          </a:p>
          <a:p>
            <a:r>
              <a:rPr lang="en-US" dirty="0"/>
              <a:t>Total number of Westlake calls for service 15,258</a:t>
            </a:r>
          </a:p>
          <a:p>
            <a:r>
              <a:rPr lang="en-US" dirty="0"/>
              <a:t>Town of Westlake per call for service: </a:t>
            </a:r>
            <a:r>
              <a:rPr lang="en-US" b="1" dirty="0"/>
              <a:t>$65.12   </a:t>
            </a:r>
          </a:p>
          <a:p>
            <a:r>
              <a:rPr lang="en-US" dirty="0"/>
              <a:t>City of Keller per call for Service: </a:t>
            </a:r>
            <a:r>
              <a:rPr lang="en-US" b="1" dirty="0"/>
              <a:t>$95.35</a:t>
            </a:r>
          </a:p>
          <a:p>
            <a:endParaRPr lang="en-US" b="1" dirty="0"/>
          </a:p>
          <a:p>
            <a:endParaRPr lang="en-US" b="1" dirty="0"/>
          </a:p>
        </p:txBody>
      </p:sp>
    </p:spTree>
    <p:extLst>
      <p:ext uri="{BB962C8B-B14F-4D97-AF65-F5344CB8AC3E}">
        <p14:creationId xmlns:p14="http://schemas.microsoft.com/office/powerpoint/2010/main" val="3717759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1083"/>
            <a:ext cx="10515600" cy="1159727"/>
          </a:xfrm>
        </p:spPr>
        <p:txBody>
          <a:bodyPr>
            <a:normAutofit/>
          </a:bodyPr>
          <a:lstStyle/>
          <a:p>
            <a:r>
              <a:rPr lang="en-US" sz="4000" b="1" dirty="0">
                <a:latin typeface="+mn-lt"/>
              </a:rPr>
              <a:t>Staffing</a:t>
            </a:r>
          </a:p>
        </p:txBody>
      </p:sp>
      <p:sp>
        <p:nvSpPr>
          <p:cNvPr id="3" name="Content Placeholder 2"/>
          <p:cNvSpPr>
            <a:spLocks noGrp="1"/>
          </p:cNvSpPr>
          <p:nvPr>
            <p:ph idx="1"/>
          </p:nvPr>
        </p:nvSpPr>
        <p:spPr>
          <a:xfrm>
            <a:off x="838200" y="1825624"/>
            <a:ext cx="10515600" cy="5032375"/>
          </a:xfrm>
        </p:spPr>
        <p:txBody>
          <a:bodyPr/>
          <a:lstStyle/>
          <a:p>
            <a:endParaRPr lang="en-US" dirty="0"/>
          </a:p>
          <a:p>
            <a:endParaRPr lang="en-US" dirty="0"/>
          </a:p>
          <a:p>
            <a:endParaRPr lang="en-US" dirty="0">
              <a:solidFill>
                <a:prstClr val="black"/>
              </a:solidFill>
              <a:ea typeface="+mj-ea"/>
              <a:cs typeface="+mj-cs"/>
            </a:endParaRPr>
          </a:p>
          <a:p>
            <a:endParaRPr lang="en-US" dirty="0">
              <a:solidFill>
                <a:prstClr val="black"/>
              </a:solidFill>
              <a:ea typeface="+mj-ea"/>
              <a:cs typeface="+mj-cs"/>
            </a:endParaRPr>
          </a:p>
          <a:p>
            <a:endParaRPr lang="en-US" dirty="0">
              <a:solidFill>
                <a:prstClr val="black"/>
              </a:solidFill>
              <a:ea typeface="+mj-ea"/>
              <a:cs typeface="+mj-cs"/>
            </a:endParaRPr>
          </a:p>
          <a:p>
            <a:endParaRPr lang="en-US" dirty="0">
              <a:solidFill>
                <a:prstClr val="black"/>
              </a:solidFill>
              <a:ea typeface="+mj-ea"/>
              <a:cs typeface="+mj-cs"/>
            </a:endParaRPr>
          </a:p>
          <a:p>
            <a:endParaRPr lang="en-US" dirty="0">
              <a:solidFill>
                <a:prstClr val="black"/>
              </a:solidFill>
              <a:ea typeface="+mj-ea"/>
              <a:cs typeface="+mj-cs"/>
            </a:endParaRPr>
          </a:p>
          <a:p>
            <a:endParaRPr lang="en-US" dirty="0">
              <a:solidFill>
                <a:prstClr val="black"/>
              </a:solidFill>
              <a:ea typeface="+mj-ea"/>
              <a:cs typeface="+mj-cs"/>
            </a:endParaRPr>
          </a:p>
        </p:txBody>
      </p:sp>
      <p:graphicFrame>
        <p:nvGraphicFramePr>
          <p:cNvPr id="4" name="Table 3"/>
          <p:cNvGraphicFramePr>
            <a:graphicFrameLocks noGrp="1"/>
          </p:cNvGraphicFramePr>
          <p:nvPr>
            <p:extLst>
              <p:ext uri="{D42A27DB-BD31-4B8C-83A1-F6EECF244321}">
                <p14:modId xmlns:p14="http://schemas.microsoft.com/office/powerpoint/2010/main" val="1273139945"/>
              </p:ext>
            </p:extLst>
          </p:nvPr>
        </p:nvGraphicFramePr>
        <p:xfrm>
          <a:off x="3029414" y="1215422"/>
          <a:ext cx="6133171" cy="5319130"/>
        </p:xfrm>
        <a:graphic>
          <a:graphicData uri="http://schemas.openxmlformats.org/drawingml/2006/table">
            <a:tbl>
              <a:tblPr firstRow="1" firstCol="1" bandRow="1"/>
              <a:tblGrid>
                <a:gridCol w="4718236">
                  <a:extLst>
                    <a:ext uri="{9D8B030D-6E8A-4147-A177-3AD203B41FA5}">
                      <a16:colId xmlns:a16="http://schemas.microsoft.com/office/drawing/2014/main" val="20000"/>
                    </a:ext>
                  </a:extLst>
                </a:gridCol>
                <a:gridCol w="1414935">
                  <a:extLst>
                    <a:ext uri="{9D8B030D-6E8A-4147-A177-3AD203B41FA5}">
                      <a16:colId xmlns:a16="http://schemas.microsoft.com/office/drawing/2014/main" val="20001"/>
                    </a:ext>
                  </a:extLst>
                </a:gridCol>
              </a:tblGrid>
              <a:tr h="312890">
                <a:tc>
                  <a:txBody>
                    <a:bodyPr/>
                    <a:lstStyle/>
                    <a:p>
                      <a:pPr marL="0" marR="0" algn="ctr">
                        <a:lnSpc>
                          <a:spcPct val="107000"/>
                        </a:lnSpc>
                        <a:spcBef>
                          <a:spcPts val="0"/>
                        </a:spcBef>
                        <a:spcAft>
                          <a:spcPts val="0"/>
                        </a:spcAft>
                      </a:pPr>
                      <a:r>
                        <a:rPr lang="en-US" sz="2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Title/Rank</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4472C4"/>
                      </a:solidFill>
                      <a:prstDash val="solid"/>
                      <a:round/>
                      <a:headEnd type="none" w="med" len="med"/>
                      <a:tailEnd type="none" w="med" len="med"/>
                    </a:lnL>
                    <a:lnR>
                      <a:noFill/>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tc>
                  <a:txBody>
                    <a:bodyPr/>
                    <a:lstStyle/>
                    <a:p>
                      <a:pPr marL="0" marR="0" algn="ctr">
                        <a:lnSpc>
                          <a:spcPct val="107000"/>
                        </a:lnSpc>
                        <a:spcBef>
                          <a:spcPts val="0"/>
                        </a:spcBef>
                        <a:spcAft>
                          <a:spcPts val="0"/>
                        </a:spcAft>
                      </a:pPr>
                      <a:r>
                        <a:rPr lang="en-US" sz="2000" b="1"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Authorized</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a:noFill/>
                    </a:lnL>
                    <a:lnR w="12700" cap="flat" cmpd="sng" algn="ctr">
                      <a:solidFill>
                        <a:srgbClr val="4472C4"/>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4472C4"/>
                      </a:solidFill>
                      <a:prstDash val="solid"/>
                      <a:round/>
                      <a:headEnd type="none" w="med" len="med"/>
                      <a:tailEnd type="none" w="med" len="med"/>
                    </a:lnB>
                    <a:solidFill>
                      <a:srgbClr val="4472C4"/>
                    </a:solidFill>
                  </a:tcPr>
                </a:tc>
                <a:extLst>
                  <a:ext uri="{0D108BD9-81ED-4DB2-BD59-A6C34878D82A}">
                    <a16:rowId xmlns:a16="http://schemas.microsoft.com/office/drawing/2014/main" val="10000"/>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 Chief</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1</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4472C4"/>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01"/>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 Captain</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extLst>
                  <a:ext uri="{0D108BD9-81ED-4DB2-BD59-A6C34878D82A}">
                    <a16:rowId xmlns:a16="http://schemas.microsoft.com/office/drawing/2014/main" val="10002"/>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 Lieutenant</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03"/>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 Sergeant</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6</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Police Corporal</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05"/>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Patrol Officer (</a:t>
                      </a:r>
                      <a:r>
                        <a:rPr lang="en-US" sz="2000" b="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LtFT</a:t>
                      </a: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SRO - .75)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36.75</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12890">
                <a:tc>
                  <a:txBody>
                    <a:bodyPr/>
                    <a:lstStyle/>
                    <a:p>
                      <a:pPr marL="0" marR="0">
                        <a:lnSpc>
                          <a:spcPct val="107000"/>
                        </a:lnSpc>
                        <a:spcBef>
                          <a:spcPts val="0"/>
                        </a:spcBef>
                        <a:spcAft>
                          <a:spcPts val="0"/>
                        </a:spcAft>
                      </a:pPr>
                      <a:r>
                        <a:rPr lang="en-US" sz="2000" b="1" u="non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Subtotal Sworn Personnel</a:t>
                      </a:r>
                      <a:endParaRPr lang="en-US" sz="2000" b="1" u="none"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51.75</a:t>
                      </a:r>
                      <a:endParaRPr lang="en-US" sz="20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07"/>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Administration</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09"/>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NETCOM Regional Dispatch Center</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22</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Records Technicians</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3</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11"/>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Regional Detention Facility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2000" b="0" dirty="0">
                          <a:effectLst/>
                          <a:latin typeface="Calibri" panose="020F0502020204030204" pitchFamily="34" charset="0"/>
                          <a:ea typeface="Calibri" panose="020F0502020204030204" pitchFamily="34" charset="0"/>
                          <a:cs typeface="Times New Roman" panose="02020603050405020304" pitchFamily="18" charset="0"/>
                        </a:rPr>
                        <a:t>9</a:t>
                      </a: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Regional Animal Control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13"/>
                  </a:ext>
                </a:extLst>
              </a:tr>
              <a:tr h="312890">
                <a:tc>
                  <a:txBody>
                    <a:bodyPr/>
                    <a:lstStyle/>
                    <a:p>
                      <a:pPr marL="0" marR="0">
                        <a:lnSpc>
                          <a:spcPct val="107000"/>
                        </a:lnSpc>
                        <a:spcBef>
                          <a:spcPts val="0"/>
                        </a:spcBef>
                        <a:spcAft>
                          <a:spcPts val="0"/>
                        </a:spcAft>
                      </a:pPr>
                      <a:r>
                        <a:rPr lang="en-US" sz="2000" b="1" u="non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Subtotal Non-Sworn Personnel</a:t>
                      </a:r>
                      <a:endParaRPr lang="en-US" sz="2000" b="1" u="none"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20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41</a:t>
                      </a:r>
                      <a:endParaRPr lang="en-US" sz="20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312890">
                <a:tc>
                  <a:txBody>
                    <a:bodyPr/>
                    <a:lstStyle/>
                    <a:p>
                      <a:pPr marL="0" marR="0">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tc>
                  <a:txBody>
                    <a:bodyPr/>
                    <a:lstStyle/>
                    <a:p>
                      <a:pPr marL="0" marR="0" algn="ctr">
                        <a:lnSpc>
                          <a:spcPct val="107000"/>
                        </a:lnSpc>
                        <a:spcBef>
                          <a:spcPts val="0"/>
                        </a:spcBef>
                        <a:spcAft>
                          <a:spcPts val="0"/>
                        </a:spcAft>
                      </a:pPr>
                      <a:r>
                        <a:rPr lang="en-US" sz="2000" b="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endParaRPr lang="en-US" sz="20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rgbClr val="D9E2F3"/>
                    </a:solidFill>
                  </a:tcPr>
                </a:tc>
                <a:extLst>
                  <a:ext uri="{0D108BD9-81ED-4DB2-BD59-A6C34878D82A}">
                    <a16:rowId xmlns:a16="http://schemas.microsoft.com/office/drawing/2014/main" val="10015"/>
                  </a:ext>
                </a:extLst>
              </a:tr>
              <a:tr h="312890">
                <a:tc>
                  <a:txBody>
                    <a:bodyPr/>
                    <a:lstStyle/>
                    <a:p>
                      <a:pPr marL="0" marR="0">
                        <a:lnSpc>
                          <a:spcPct val="107000"/>
                        </a:lnSpc>
                        <a:spcBef>
                          <a:spcPts val="0"/>
                        </a:spcBef>
                        <a:spcAft>
                          <a:spcPts val="0"/>
                        </a:spcAft>
                      </a:pPr>
                      <a:r>
                        <a:rPr lang="en-US" sz="2000" b="1" u="none"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Total</a:t>
                      </a:r>
                      <a:endParaRPr lang="en-US" sz="2000" b="1" u="none"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b="1" u="sng"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92.75</a:t>
                      </a:r>
                      <a:endParaRPr lang="en-US" sz="20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8EAADB"/>
                      </a:solidFill>
                      <a:prstDash val="solid"/>
                      <a:round/>
                      <a:headEnd type="none" w="med" len="med"/>
                      <a:tailEnd type="none" w="med" len="med"/>
                    </a:lnL>
                    <a:lnR w="12700" cap="flat" cmpd="sng" algn="ctr">
                      <a:solidFill>
                        <a:srgbClr val="8EAADB"/>
                      </a:solidFill>
                      <a:prstDash val="solid"/>
                      <a:round/>
                      <a:headEnd type="none" w="med" len="med"/>
                      <a:tailEnd type="none" w="med" len="med"/>
                    </a:lnR>
                    <a:lnT w="12700" cap="flat" cmpd="sng" algn="ctr">
                      <a:solidFill>
                        <a:srgbClr val="8EAADB"/>
                      </a:solidFill>
                      <a:prstDash val="solid"/>
                      <a:round/>
                      <a:headEnd type="none" w="med" len="med"/>
                      <a:tailEnd type="none" w="med" len="med"/>
                    </a:lnT>
                    <a:lnB w="12700" cap="flat" cmpd="sng" algn="ctr">
                      <a:solidFill>
                        <a:srgbClr val="8EAADB"/>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bl>
          </a:graphicData>
        </a:graphic>
      </p:graphicFrame>
    </p:spTree>
    <p:extLst>
      <p:ext uri="{BB962C8B-B14F-4D97-AF65-F5344CB8AC3E}">
        <p14:creationId xmlns:p14="http://schemas.microsoft.com/office/powerpoint/2010/main" val="1902536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Demographics – Sworn Personnel</a:t>
            </a:r>
          </a:p>
        </p:txBody>
      </p:sp>
      <p:graphicFrame>
        <p:nvGraphicFramePr>
          <p:cNvPr id="4" name="Content Placeholder 3"/>
          <p:cNvGraphicFramePr>
            <a:graphicFrameLocks noGrp="1"/>
          </p:cNvGraphicFramePr>
          <p:nvPr>
            <p:ph idx="1"/>
            <p:extLst/>
          </p:nvPr>
        </p:nvGraphicFramePr>
        <p:xfrm>
          <a:off x="613317" y="1825625"/>
          <a:ext cx="11106611" cy="4318699"/>
        </p:xfrm>
        <a:graphic>
          <a:graphicData uri="http://schemas.openxmlformats.org/drawingml/2006/table">
            <a:tbl>
              <a:tblPr firstRow="1" firstCol="1" bandRow="1"/>
              <a:tblGrid>
                <a:gridCol w="2067243">
                  <a:extLst>
                    <a:ext uri="{9D8B030D-6E8A-4147-A177-3AD203B41FA5}">
                      <a16:colId xmlns:a16="http://schemas.microsoft.com/office/drawing/2014/main" val="20000"/>
                    </a:ext>
                  </a:extLst>
                </a:gridCol>
                <a:gridCol w="1129921">
                  <a:extLst>
                    <a:ext uri="{9D8B030D-6E8A-4147-A177-3AD203B41FA5}">
                      <a16:colId xmlns:a16="http://schemas.microsoft.com/office/drawing/2014/main" val="20001"/>
                    </a:ext>
                  </a:extLst>
                </a:gridCol>
                <a:gridCol w="1129921">
                  <a:extLst>
                    <a:ext uri="{9D8B030D-6E8A-4147-A177-3AD203B41FA5}">
                      <a16:colId xmlns:a16="http://schemas.microsoft.com/office/drawing/2014/main" val="20002"/>
                    </a:ext>
                  </a:extLst>
                </a:gridCol>
                <a:gridCol w="1129921">
                  <a:extLst>
                    <a:ext uri="{9D8B030D-6E8A-4147-A177-3AD203B41FA5}">
                      <a16:colId xmlns:a16="http://schemas.microsoft.com/office/drawing/2014/main" val="20003"/>
                    </a:ext>
                  </a:extLst>
                </a:gridCol>
                <a:gridCol w="1129921">
                  <a:extLst>
                    <a:ext uri="{9D8B030D-6E8A-4147-A177-3AD203B41FA5}">
                      <a16:colId xmlns:a16="http://schemas.microsoft.com/office/drawing/2014/main" val="20004"/>
                    </a:ext>
                  </a:extLst>
                </a:gridCol>
                <a:gridCol w="1129921">
                  <a:extLst>
                    <a:ext uri="{9D8B030D-6E8A-4147-A177-3AD203B41FA5}">
                      <a16:colId xmlns:a16="http://schemas.microsoft.com/office/drawing/2014/main" val="20005"/>
                    </a:ext>
                  </a:extLst>
                </a:gridCol>
                <a:gridCol w="1129921">
                  <a:extLst>
                    <a:ext uri="{9D8B030D-6E8A-4147-A177-3AD203B41FA5}">
                      <a16:colId xmlns:a16="http://schemas.microsoft.com/office/drawing/2014/main" val="20006"/>
                    </a:ext>
                  </a:extLst>
                </a:gridCol>
                <a:gridCol w="1129921">
                  <a:extLst>
                    <a:ext uri="{9D8B030D-6E8A-4147-A177-3AD203B41FA5}">
                      <a16:colId xmlns:a16="http://schemas.microsoft.com/office/drawing/2014/main" val="20007"/>
                    </a:ext>
                  </a:extLst>
                </a:gridCol>
                <a:gridCol w="1129921">
                  <a:extLst>
                    <a:ext uri="{9D8B030D-6E8A-4147-A177-3AD203B41FA5}">
                      <a16:colId xmlns:a16="http://schemas.microsoft.com/office/drawing/2014/main" val="20008"/>
                    </a:ext>
                  </a:extLst>
                </a:gridCol>
              </a:tblGrid>
              <a:tr h="782092">
                <a:tc>
                  <a:txBody>
                    <a:bodyPr/>
                    <a:lstStyle/>
                    <a:p>
                      <a:endParaRPr lang="en-US" sz="2000" dirty="0">
                        <a:effectLst/>
                        <a:latin typeface="Times New Roman" panose="02020603050405020304" pitchFamily="18"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gridSpan="2">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rPr>
                        <a:t>Service Population</a:t>
                      </a:r>
                      <a:endParaRPr lang="en-US" sz="2000" dirty="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hMerge="1">
                  <a:txBody>
                    <a:bodyPr/>
                    <a:lstStyle/>
                    <a:p>
                      <a:endParaRPr lang="en-US"/>
                    </a:p>
                  </a:txBody>
                  <a:tcPr/>
                </a:tc>
                <a:tc gridSpan="2">
                  <a:txBody>
                    <a:bodyPr/>
                    <a:lstStyle/>
                    <a:p>
                      <a:pPr marL="0" marR="0" algn="ctr">
                        <a:spcBef>
                          <a:spcPts val="0"/>
                        </a:spcBef>
                        <a:spcAft>
                          <a:spcPts val="0"/>
                        </a:spcAft>
                      </a:pPr>
                      <a:r>
                        <a:rPr lang="en-US" sz="2000" b="1" dirty="0">
                          <a:effectLst/>
                          <a:latin typeface="Calibri" panose="020F0502020204030204" pitchFamily="34" charset="0"/>
                          <a:ea typeface="Calibri" panose="020F0502020204030204" pitchFamily="34" charset="0"/>
                        </a:rPr>
                        <a:t>Male Sworn Officers</a:t>
                      </a:r>
                      <a:endParaRPr lang="en-US" sz="2000" dirty="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hMerge="1">
                  <a:txBody>
                    <a:bodyPr/>
                    <a:lstStyle/>
                    <a:p>
                      <a:endParaRPr lang="en-US"/>
                    </a:p>
                  </a:txBody>
                  <a:tcPr/>
                </a:tc>
                <a:tc gridSpan="2">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Female Sworn Officers</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hMerge="1">
                  <a:txBody>
                    <a:bodyPr/>
                    <a:lstStyle/>
                    <a:p>
                      <a:endParaRPr lang="en-US"/>
                    </a:p>
                  </a:txBody>
                  <a:tcPr/>
                </a:tc>
                <a:tc gridSpan="2">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Sworn Officers Total</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hMerge="1">
                  <a:txBody>
                    <a:bodyPr/>
                    <a:lstStyle/>
                    <a:p>
                      <a:endParaRPr lang="en-US"/>
                    </a:p>
                  </a:txBody>
                  <a:tcPr/>
                </a:tc>
                <a:extLst>
                  <a:ext uri="{0D108BD9-81ED-4DB2-BD59-A6C34878D82A}">
                    <a16:rowId xmlns:a16="http://schemas.microsoft.com/office/drawing/2014/main" val="10000"/>
                  </a:ext>
                </a:extLst>
              </a:tr>
              <a:tr h="396777">
                <a:tc>
                  <a:txBody>
                    <a:bodyPr/>
                    <a:lstStyle/>
                    <a:p>
                      <a:endParaRPr lang="en-US" sz="2000" dirty="0">
                        <a:effectLst/>
                        <a:latin typeface="Times New Roman" panose="02020603050405020304" pitchFamily="18"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a:effectLst/>
                          <a:latin typeface="Calibri" panose="020F0502020204030204" pitchFamily="34" charset="0"/>
                          <a:ea typeface="Calibri" panose="020F0502020204030204" pitchFamily="34" charset="0"/>
                        </a:rPr>
                        <a:t>%</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a:effectLst/>
                          <a:latin typeface="Calibri" panose="020F0502020204030204" pitchFamily="34" charset="0"/>
                          <a:ea typeface="Calibri" panose="020F0502020204030204" pitchFamily="34" charset="0"/>
                        </a:rPr>
                        <a:t>#</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a:effectLst/>
                          <a:latin typeface="Calibri" panose="020F0502020204030204" pitchFamily="34" charset="0"/>
                          <a:ea typeface="Calibri" panose="020F0502020204030204" pitchFamily="34" charset="0"/>
                        </a:rPr>
                        <a:t>%</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1"/>
                  </a:ext>
                </a:extLst>
              </a:tr>
              <a:tr h="782092">
                <a:tc>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White Non-Hispanic</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37,251</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79</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35</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67</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8</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15</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42</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81</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2"/>
                  </a:ext>
                </a:extLst>
              </a:tr>
              <a:tr h="782092">
                <a:tc>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Black Non-Hispanic</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915</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8</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5</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9</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3"/>
                  </a:ext>
                </a:extLst>
              </a:tr>
              <a:tr h="782092">
                <a:tc>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Hispanic Latino Any Race</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4709</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9</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0</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0</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3</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6</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4"/>
                  </a:ext>
                </a:extLst>
              </a:tr>
              <a:tr h="396777">
                <a:tc>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Other</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4524</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10</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2</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5"/>
                  </a:ext>
                </a:extLst>
              </a:tr>
              <a:tr h="396777">
                <a:tc>
                  <a:txBody>
                    <a:bodyPr/>
                    <a:lstStyle/>
                    <a:p>
                      <a:pPr marL="0" marR="0" algn="ctr">
                        <a:spcBef>
                          <a:spcPts val="0"/>
                        </a:spcBef>
                        <a:spcAft>
                          <a:spcPts val="0"/>
                        </a:spcAft>
                      </a:pPr>
                      <a:r>
                        <a:rPr lang="en-US" sz="2000" b="1">
                          <a:effectLst/>
                          <a:latin typeface="Calibri" panose="020F0502020204030204" pitchFamily="34" charset="0"/>
                          <a:ea typeface="Calibri" panose="020F0502020204030204" pitchFamily="34" charset="0"/>
                        </a:rPr>
                        <a:t>Total</a:t>
                      </a:r>
                      <a:endParaRPr lang="en-US" sz="2000">
                        <a:effectLst/>
                        <a:latin typeface="Calibri" panose="020F0502020204030204" pitchFamily="34" charset="0"/>
                        <a:ea typeface="Calibri" panose="020F0502020204030204" pitchFamily="34" charset="0"/>
                      </a:endParaRPr>
                    </a:p>
                  </a:txBody>
                  <a:tcPr marL="9532" marR="9532" marT="9067" marB="0" anchor="ctr">
                    <a:lnL w="381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47,399</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100</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42</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81</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10</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19</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52</a:t>
                      </a:r>
                    </a:p>
                  </a:txBody>
                  <a:tcPr marL="9532" marR="9532" marT="9067" marB="0" anchor="ctr">
                    <a:lnL w="381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tc>
                  <a:txBody>
                    <a:bodyPr/>
                    <a:lstStyle/>
                    <a:p>
                      <a:pPr marL="0" marR="0" algn="ctr">
                        <a:spcBef>
                          <a:spcPts val="0"/>
                        </a:spcBef>
                        <a:spcAft>
                          <a:spcPts val="0"/>
                        </a:spcAft>
                      </a:pPr>
                      <a:r>
                        <a:rPr lang="en-US" sz="2000" dirty="0">
                          <a:effectLst/>
                          <a:latin typeface="Calibri" panose="020F0502020204030204" pitchFamily="34" charset="0"/>
                          <a:ea typeface="Calibri" panose="020F0502020204030204" pitchFamily="34" charset="0"/>
                        </a:rPr>
                        <a:t>100</a:t>
                      </a:r>
                    </a:p>
                  </a:txBody>
                  <a:tcPr marL="9532" marR="9532" marT="9067" marB="0" anchor="ctr">
                    <a:lnL w="12700"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EAEFF7"/>
                    </a:solidFill>
                  </a:tcPr>
                </a:tc>
                <a:extLst>
                  <a:ext uri="{0D108BD9-81ED-4DB2-BD59-A6C34878D82A}">
                    <a16:rowId xmlns:a16="http://schemas.microsoft.com/office/drawing/2014/main" val="10006"/>
                  </a:ext>
                </a:extLst>
              </a:tr>
            </a:tbl>
          </a:graphicData>
        </a:graphic>
      </p:graphicFrame>
      <p:pic>
        <p:nvPicPr>
          <p:cNvPr id="6" name="Picture 5">
            <a:extLst>
              <a:ext uri="{FF2B5EF4-FFF2-40B4-BE49-F238E27FC236}">
                <a16:creationId xmlns:a16="http://schemas.microsoft.com/office/drawing/2014/main" id="{EAFA7005-1C4E-4F12-A966-0B38E2A028A2}"/>
              </a:ext>
            </a:extLst>
          </p:cNvPr>
          <p:cNvPicPr>
            <a:picLocks noChangeAspect="1"/>
          </p:cNvPicPr>
          <p:nvPr/>
        </p:nvPicPr>
        <p:blipFill>
          <a:blip r:embed="rId2"/>
          <a:stretch>
            <a:fillRect/>
          </a:stretch>
        </p:blipFill>
        <p:spPr>
          <a:xfrm>
            <a:off x="127498" y="6245965"/>
            <a:ext cx="11937003" cy="493819"/>
          </a:xfrm>
          <a:prstGeom prst="rect">
            <a:avLst/>
          </a:prstGeom>
        </p:spPr>
      </p:pic>
    </p:spTree>
    <p:extLst>
      <p:ext uri="{BB962C8B-B14F-4D97-AF65-F5344CB8AC3E}">
        <p14:creationId xmlns:p14="http://schemas.microsoft.com/office/powerpoint/2010/main" val="10043437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2021 Year in Review</a:t>
            </a:r>
          </a:p>
        </p:txBody>
      </p:sp>
      <p:sp>
        <p:nvSpPr>
          <p:cNvPr id="3" name="Content Placeholder 2"/>
          <p:cNvSpPr>
            <a:spLocks noGrp="1"/>
          </p:cNvSpPr>
          <p:nvPr>
            <p:ph idx="1"/>
          </p:nvPr>
        </p:nvSpPr>
        <p:spPr>
          <a:xfrm>
            <a:off x="838200" y="1940312"/>
            <a:ext cx="10515600" cy="4795025"/>
          </a:xfrm>
        </p:spPr>
        <p:txBody>
          <a:bodyPr>
            <a:normAutofit/>
          </a:bodyPr>
          <a:lstStyle/>
          <a:p>
            <a:pPr algn="just"/>
            <a:r>
              <a:rPr lang="en-US" sz="2400" dirty="0"/>
              <a:t>New COVID-19 Variant (Omicron &amp; Delta) – Staffing Challenges</a:t>
            </a:r>
          </a:p>
          <a:p>
            <a:pPr algn="just"/>
            <a:r>
              <a:rPr lang="en-US" sz="2400" dirty="0"/>
              <a:t>Winter Storm</a:t>
            </a:r>
          </a:p>
          <a:p>
            <a:pPr algn="just"/>
            <a:r>
              <a:rPr lang="en-US" sz="2400" dirty="0"/>
              <a:t>Hail Storm</a:t>
            </a:r>
          </a:p>
          <a:p>
            <a:pPr algn="just"/>
            <a:r>
              <a:rPr lang="en-US" sz="2400" dirty="0"/>
              <a:t>Student Forums w/KISD and Westlake Academy </a:t>
            </a:r>
          </a:p>
          <a:p>
            <a:pPr algn="just"/>
            <a:r>
              <a:rPr lang="en-US" sz="2400" dirty="0"/>
              <a:t>Mental Health Behavioral Intervention team</a:t>
            </a:r>
          </a:p>
          <a:p>
            <a:pPr algn="just"/>
            <a:r>
              <a:rPr lang="en-US" sz="2400" dirty="0"/>
              <a:t>Texas Police Chief Association - Re-Recognized</a:t>
            </a:r>
          </a:p>
          <a:p>
            <a:pPr algn="just"/>
            <a:r>
              <a:rPr lang="en-US" sz="2400" dirty="0"/>
              <a:t>Crime Control Prevention District – Election (15 year continuation)</a:t>
            </a:r>
          </a:p>
          <a:p>
            <a:pPr algn="just"/>
            <a:r>
              <a:rPr lang="en-US" sz="2400" dirty="0"/>
              <a:t>Promoted two (2) Officers to Corporal (Acosta &amp; Telesko)</a:t>
            </a:r>
          </a:p>
          <a:p>
            <a:pPr algn="just"/>
            <a:r>
              <a:rPr lang="en-US" sz="2400" i="1" dirty="0"/>
              <a:t>** February 22 Incident – Life-Saving Award </a:t>
            </a:r>
          </a:p>
          <a:p>
            <a:pPr algn="just"/>
            <a:endParaRPr lang="en-US" sz="2400" dirty="0"/>
          </a:p>
        </p:txBody>
      </p:sp>
    </p:spTree>
    <p:extLst>
      <p:ext uri="{BB962C8B-B14F-4D97-AF65-F5344CB8AC3E}">
        <p14:creationId xmlns:p14="http://schemas.microsoft.com/office/powerpoint/2010/main" val="34669469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10574-7E58-4B9B-BF91-7C526E4E0D53}"/>
              </a:ext>
            </a:extLst>
          </p:cNvPr>
          <p:cNvSpPr>
            <a:spLocks noGrp="1"/>
          </p:cNvSpPr>
          <p:nvPr>
            <p:ph type="title"/>
          </p:nvPr>
        </p:nvSpPr>
        <p:spPr/>
        <p:txBody>
          <a:bodyPr>
            <a:normAutofit/>
          </a:bodyPr>
          <a:lstStyle/>
          <a:p>
            <a:r>
              <a:rPr lang="en-US" sz="4000" b="1" dirty="0">
                <a:latin typeface="+mn-lt"/>
              </a:rPr>
              <a:t>Accreditation &amp; Recognition</a:t>
            </a:r>
          </a:p>
        </p:txBody>
      </p:sp>
      <p:sp>
        <p:nvSpPr>
          <p:cNvPr id="3" name="Content Placeholder 2">
            <a:extLst>
              <a:ext uri="{FF2B5EF4-FFF2-40B4-BE49-F238E27FC236}">
                <a16:creationId xmlns:a16="http://schemas.microsoft.com/office/drawing/2014/main" id="{D7C53C54-6A0C-4570-B587-66E4D53D7568}"/>
              </a:ext>
            </a:extLst>
          </p:cNvPr>
          <p:cNvSpPr>
            <a:spLocks noGrp="1"/>
          </p:cNvSpPr>
          <p:nvPr>
            <p:ph idx="1"/>
          </p:nvPr>
        </p:nvSpPr>
        <p:spPr>
          <a:xfrm>
            <a:off x="423746" y="1825624"/>
            <a:ext cx="11768254" cy="5032375"/>
          </a:xfrm>
        </p:spPr>
        <p:txBody>
          <a:bodyPr>
            <a:noAutofit/>
          </a:bodyPr>
          <a:lstStyle/>
          <a:p>
            <a:r>
              <a:rPr lang="en-US" sz="2200" dirty="0"/>
              <a:t>TPCA (Texas Police Chief’s Association)</a:t>
            </a:r>
          </a:p>
          <a:p>
            <a:pPr lvl="1"/>
            <a:r>
              <a:rPr lang="en-US" sz="2200" dirty="0"/>
              <a:t>May 4-6, 2021 – </a:t>
            </a:r>
            <a:r>
              <a:rPr lang="en-US" sz="2200" u="sng" dirty="0"/>
              <a:t>Onsite </a:t>
            </a:r>
          </a:p>
          <a:p>
            <a:pPr lvl="1"/>
            <a:r>
              <a:rPr lang="en-US" sz="2200" dirty="0"/>
              <a:t>Reviewed and confirmed compliance with </a:t>
            </a:r>
            <a:r>
              <a:rPr lang="en-US" sz="2200" u="sng" dirty="0"/>
              <a:t>170 TPCA standards</a:t>
            </a:r>
          </a:p>
          <a:p>
            <a:pPr lvl="2"/>
            <a:r>
              <a:rPr lang="en-US" sz="2200" dirty="0"/>
              <a:t>Team Leader – Chief Michael Sullivan, Farmersville (TX) PD</a:t>
            </a:r>
          </a:p>
          <a:p>
            <a:pPr lvl="2"/>
            <a:r>
              <a:rPr lang="en-US" sz="2200" dirty="0"/>
              <a:t>Team Member – Asst. Chief Johnathan Gage, Kilgore (TX) PD</a:t>
            </a:r>
          </a:p>
          <a:p>
            <a:pPr lvl="1"/>
            <a:r>
              <a:rPr lang="en-US" sz="2200" b="1" u="sng" dirty="0"/>
              <a:t>Re-Recognized May 16, 2021</a:t>
            </a:r>
          </a:p>
          <a:p>
            <a:pPr lvl="1"/>
            <a:r>
              <a:rPr lang="en-US" sz="2200" dirty="0"/>
              <a:t>Renamed: </a:t>
            </a:r>
            <a:r>
              <a:rPr lang="en-US" sz="2200" b="1" u="sng" dirty="0"/>
              <a:t>Law Enforcement Accreditation Program</a:t>
            </a:r>
          </a:p>
          <a:p>
            <a:pPr lvl="1"/>
            <a:endParaRPr lang="en-US" sz="2200" b="1" u="sng" dirty="0"/>
          </a:p>
          <a:p>
            <a:pPr marL="0" indent="0">
              <a:buNone/>
            </a:pPr>
            <a:r>
              <a:rPr lang="en-US" sz="2200" dirty="0"/>
              <a:t> CALEA (The Commission on Accreditation for Law Enforcement Agencies) </a:t>
            </a:r>
          </a:p>
          <a:p>
            <a:pPr lvl="1"/>
            <a:r>
              <a:rPr lang="en-US" sz="2200" dirty="0"/>
              <a:t>July 9-17, 2021 – </a:t>
            </a:r>
            <a:r>
              <a:rPr lang="en-US" sz="2200" u="sng" dirty="0"/>
              <a:t>Web-Based File Reviews for Law Enforcement and Communications</a:t>
            </a:r>
          </a:p>
          <a:p>
            <a:pPr lvl="2"/>
            <a:r>
              <a:rPr lang="en-US" sz="2200" dirty="0"/>
              <a:t>Reviewed and confirmed compliance with approximately ¼ of </a:t>
            </a:r>
            <a:r>
              <a:rPr lang="en-US" sz="2200" u="sng" dirty="0"/>
              <a:t>458 CALEA standards</a:t>
            </a:r>
          </a:p>
          <a:p>
            <a:pPr lvl="3"/>
            <a:r>
              <a:rPr lang="en-US" sz="2200" dirty="0"/>
              <a:t>Compliance Service Member – Danny Messimer, CALEA (Ret. Major; Marietta (GA) PD)</a:t>
            </a:r>
          </a:p>
          <a:p>
            <a:pPr lvl="1"/>
            <a:r>
              <a:rPr lang="en-US" sz="2200" i="1" dirty="0"/>
              <a:t>On-Site: March 21-23, 2022</a:t>
            </a:r>
          </a:p>
        </p:txBody>
      </p:sp>
    </p:spTree>
    <p:extLst>
      <p:ext uri="{BB962C8B-B14F-4D97-AF65-F5344CB8AC3E}">
        <p14:creationId xmlns:p14="http://schemas.microsoft.com/office/powerpoint/2010/main" val="26631569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Regional Partnerships </a:t>
            </a:r>
          </a:p>
        </p:txBody>
      </p:sp>
      <p:sp>
        <p:nvSpPr>
          <p:cNvPr id="3" name="Content Placeholder 2"/>
          <p:cNvSpPr>
            <a:spLocks noGrp="1"/>
          </p:cNvSpPr>
          <p:nvPr>
            <p:ph idx="1"/>
          </p:nvPr>
        </p:nvSpPr>
        <p:spPr>
          <a:xfrm>
            <a:off x="838199" y="2149010"/>
            <a:ext cx="11071303" cy="4351338"/>
          </a:xfrm>
        </p:spPr>
        <p:txBody>
          <a:bodyPr/>
          <a:lstStyle/>
          <a:p>
            <a:r>
              <a:rPr lang="en-US" sz="2400" dirty="0"/>
              <a:t>Continue providing full police services to the Town of Westlake</a:t>
            </a:r>
          </a:p>
          <a:p>
            <a:r>
              <a:rPr lang="en-US" sz="2400" dirty="0"/>
              <a:t>Continue providing public safety dispatching services to Keller/Westlake, Southlake, Colleyville for police, fire and EMS, including Westlake FD/EMS </a:t>
            </a:r>
          </a:p>
          <a:p>
            <a:r>
              <a:rPr lang="en-US" sz="2400" dirty="0"/>
              <a:t>Continue providing combined jail services, animal control and animal shelter services for Keller/Westlake, Roanoke, Southlake and Colleyville</a:t>
            </a:r>
          </a:p>
          <a:p>
            <a:r>
              <a:rPr lang="en-US" sz="2400" dirty="0"/>
              <a:t>Continue partnership with Humane Society of North Texas (HSNT) for animal care and adoption </a:t>
            </a:r>
          </a:p>
          <a:p>
            <a:r>
              <a:rPr lang="en-US" sz="2400" dirty="0"/>
              <a:t>Continuing as a member of North Tarrant Regional (NTR) SWAT Team with Southlake, Colleyville, Roanoke, &amp; Trophy Club</a:t>
            </a:r>
          </a:p>
          <a:p>
            <a:r>
              <a:rPr lang="en-US" sz="2400" dirty="0"/>
              <a:t>Continuing as a member of the Crash Reconstruction Team with Roanoke, Argyle, Northlake, Bartonville, Southlake, &amp; Watauga  </a:t>
            </a:r>
          </a:p>
          <a:p>
            <a:endParaRPr lang="en-US" dirty="0"/>
          </a:p>
        </p:txBody>
      </p:sp>
    </p:spTree>
    <p:extLst>
      <p:ext uri="{BB962C8B-B14F-4D97-AF65-F5344CB8AC3E}">
        <p14:creationId xmlns:p14="http://schemas.microsoft.com/office/powerpoint/2010/main" val="2639953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Department Mission &amp; Values</a:t>
            </a:r>
          </a:p>
        </p:txBody>
      </p:sp>
      <p:sp>
        <p:nvSpPr>
          <p:cNvPr id="3" name="Content Placeholder 2"/>
          <p:cNvSpPr>
            <a:spLocks noGrp="1"/>
          </p:cNvSpPr>
          <p:nvPr>
            <p:ph idx="1"/>
          </p:nvPr>
        </p:nvSpPr>
        <p:spPr>
          <a:xfrm>
            <a:off x="838200" y="2041490"/>
            <a:ext cx="10515600" cy="4593771"/>
          </a:xfrm>
        </p:spPr>
        <p:txBody>
          <a:bodyPr>
            <a:normAutofit/>
          </a:bodyPr>
          <a:lstStyle/>
          <a:p>
            <a:pPr marL="0" indent="0" algn="just">
              <a:buNone/>
            </a:pPr>
            <a:r>
              <a:rPr lang="en-US" sz="2400" dirty="0"/>
              <a:t>The Keller Police Department is a value driven organization committed to excellence and will partner with the community to make Keller a better place to live, visit and conduct business.</a:t>
            </a:r>
          </a:p>
          <a:p>
            <a:pPr algn="just"/>
            <a:endParaRPr lang="en-US" sz="2400" dirty="0"/>
          </a:p>
          <a:p>
            <a:pPr algn="just"/>
            <a:r>
              <a:rPr lang="en-US" sz="2400" dirty="0"/>
              <a:t>E</a:t>
            </a:r>
            <a:r>
              <a:rPr lang="en-US" sz="2400" baseline="30000" dirty="0"/>
              <a:t>4</a:t>
            </a:r>
            <a:r>
              <a:rPr lang="en-US" sz="2400" dirty="0"/>
              <a:t> Core Value System</a:t>
            </a:r>
            <a:endParaRPr lang="en-US" sz="2400" baseline="30000" dirty="0"/>
          </a:p>
          <a:p>
            <a:pPr lvl="1" algn="just"/>
            <a:r>
              <a:rPr lang="en-US" dirty="0"/>
              <a:t>Empathy</a:t>
            </a:r>
          </a:p>
          <a:p>
            <a:pPr lvl="1" algn="just"/>
            <a:r>
              <a:rPr lang="en-US" dirty="0"/>
              <a:t>Edification</a:t>
            </a:r>
          </a:p>
          <a:p>
            <a:pPr lvl="1" algn="just"/>
            <a:r>
              <a:rPr lang="en-US" dirty="0"/>
              <a:t>Enthusiasm</a:t>
            </a:r>
          </a:p>
          <a:p>
            <a:pPr lvl="1" algn="just"/>
            <a:r>
              <a:rPr lang="en-US" dirty="0"/>
              <a:t>Excellence</a:t>
            </a:r>
          </a:p>
        </p:txBody>
      </p:sp>
    </p:spTree>
    <p:extLst>
      <p:ext uri="{BB962C8B-B14F-4D97-AF65-F5344CB8AC3E}">
        <p14:creationId xmlns:p14="http://schemas.microsoft.com/office/powerpoint/2010/main" val="11632874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a:latin typeface="+mn-lt"/>
              </a:rPr>
              <a:t>Racial Profiling Report</a:t>
            </a:r>
          </a:p>
        </p:txBody>
      </p:sp>
      <p:sp>
        <p:nvSpPr>
          <p:cNvPr id="3" name="Content Placeholder 2"/>
          <p:cNvSpPr>
            <a:spLocks noGrp="1"/>
          </p:cNvSpPr>
          <p:nvPr>
            <p:ph idx="1"/>
          </p:nvPr>
        </p:nvSpPr>
        <p:spPr>
          <a:xfrm>
            <a:off x="591015" y="1825624"/>
            <a:ext cx="11600985" cy="5032375"/>
          </a:xfrm>
        </p:spPr>
        <p:txBody>
          <a:bodyPr>
            <a:normAutofit lnSpcReduction="10000"/>
          </a:bodyPr>
          <a:lstStyle/>
          <a:p>
            <a:pPr marL="0" indent="0">
              <a:buNone/>
            </a:pPr>
            <a:r>
              <a:rPr lang="en-US" sz="2400" u="sng" dirty="0"/>
              <a:t>Del Carmen Consulting </a:t>
            </a:r>
          </a:p>
          <a:p>
            <a:r>
              <a:rPr lang="en-US" sz="2400" u="sng" dirty="0"/>
              <a:t>Texas Racial Profiling Law</a:t>
            </a:r>
            <a:r>
              <a:rPr lang="en-US" sz="2400" dirty="0"/>
              <a:t>: (2001)(2009) Keller PD collected and reported motor vehicle-related contact data for the purpose of identifying and addressing (if necessary) areas of concern regarding racial profiling practices. </a:t>
            </a:r>
          </a:p>
          <a:p>
            <a:r>
              <a:rPr lang="en-US" sz="2400" u="sng" dirty="0"/>
              <a:t>Sandra Bland Act</a:t>
            </a:r>
            <a:r>
              <a:rPr lang="en-US" sz="2400" dirty="0"/>
              <a:t>: (2017) Keller PD collected additional data and provided a more detailed analysis.</a:t>
            </a:r>
          </a:p>
          <a:p>
            <a:pPr marL="0" indent="0" algn="ctr">
              <a:buNone/>
            </a:pPr>
            <a:r>
              <a:rPr lang="en-US" sz="2400" dirty="0"/>
              <a:t>All of these requirements have been met by the Keller Police Department </a:t>
            </a:r>
          </a:p>
          <a:p>
            <a:pPr marL="0" indent="0" algn="ctr">
              <a:buNone/>
            </a:pPr>
            <a:r>
              <a:rPr lang="en-US" sz="2400" dirty="0"/>
              <a:t>The comprehensive analysis of the data included in this report demonstrates that the Keller Police Department has complied with the Texas Racial Profiling Law and all of its requirements. Further, the report demonstrates that the police department has incorporated a comprehensive racial profiling policy, currently offers information to the public on how to file a compliment or complaint, commissions quarterly data audits in order to ensure validity and reliability, collects and commissions the analysis of tier 2 data, and ensures that the practice of racial profiling is not tolerated.</a:t>
            </a:r>
          </a:p>
          <a:p>
            <a:endParaRPr lang="en-US" sz="2000" dirty="0"/>
          </a:p>
          <a:p>
            <a:endParaRPr lang="en-US" dirty="0"/>
          </a:p>
        </p:txBody>
      </p:sp>
    </p:spTree>
    <p:extLst>
      <p:ext uri="{BB962C8B-B14F-4D97-AF65-F5344CB8AC3E}">
        <p14:creationId xmlns:p14="http://schemas.microsoft.com/office/powerpoint/2010/main" val="4252428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850565"/>
            <a:ext cx="12191999" cy="4351338"/>
          </a:xfrm>
        </p:spPr>
        <p:txBody>
          <a:bodyPr/>
          <a:lstStyle/>
          <a:p>
            <a:pPr marL="0" indent="0" algn="ctr">
              <a:buNone/>
            </a:pPr>
            <a:r>
              <a:rPr lang="en-US" sz="6600" b="1" dirty="0"/>
              <a:t>Questions?</a:t>
            </a:r>
          </a:p>
          <a:p>
            <a:pPr algn="ctr"/>
            <a:endParaRPr lang="en-US" dirty="0"/>
          </a:p>
          <a:p>
            <a:pPr marL="0" indent="0" algn="ctr">
              <a:buNone/>
            </a:pPr>
            <a:r>
              <a:rPr lang="en-US" sz="2400" dirty="0"/>
              <a:t>Chief Bradley G. Fortune</a:t>
            </a:r>
          </a:p>
          <a:p>
            <a:pPr marL="0" indent="0" algn="ctr">
              <a:buNone/>
            </a:pPr>
            <a:r>
              <a:rPr lang="en-US" sz="2400" dirty="0"/>
              <a:t>Keller Police Department</a:t>
            </a:r>
          </a:p>
          <a:p>
            <a:pPr marL="0" indent="0" algn="ctr">
              <a:buNone/>
            </a:pPr>
            <a:r>
              <a:rPr lang="en-US" sz="2400" dirty="0"/>
              <a:t>817-743-4502</a:t>
            </a:r>
          </a:p>
          <a:p>
            <a:pPr marL="0" indent="0" algn="ctr">
              <a:buNone/>
            </a:pPr>
            <a:r>
              <a:rPr lang="en-US" sz="2400" dirty="0"/>
              <a:t>bfortune@cityofkeller.com</a:t>
            </a:r>
          </a:p>
          <a:p>
            <a:pPr marL="0" indent="0" algn="ctr">
              <a:buNone/>
            </a:pPr>
            <a:endParaRPr lang="en-US" dirty="0"/>
          </a:p>
        </p:txBody>
      </p:sp>
    </p:spTree>
    <p:extLst>
      <p:ext uri="{BB962C8B-B14F-4D97-AF65-F5344CB8AC3E}">
        <p14:creationId xmlns:p14="http://schemas.microsoft.com/office/powerpoint/2010/main" val="2769859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sz="4000" b="1" dirty="0">
                <a:latin typeface="+mn-lt"/>
              </a:rPr>
            </a:br>
            <a:r>
              <a:rPr lang="en-US" b="1" dirty="0">
                <a:latin typeface="+mn-lt"/>
              </a:rPr>
              <a:t>Performance Measures</a:t>
            </a:r>
            <a:br>
              <a:rPr lang="en-US" sz="4000" b="1" dirty="0">
                <a:latin typeface="+mn-lt"/>
              </a:rPr>
            </a:br>
            <a:endParaRPr lang="en-US" sz="4000" b="1" dirty="0">
              <a:latin typeface="+mn-lt"/>
            </a:endParaRPr>
          </a:p>
        </p:txBody>
      </p:sp>
      <p:sp>
        <p:nvSpPr>
          <p:cNvPr id="3" name="Content Placeholder 2"/>
          <p:cNvSpPr>
            <a:spLocks noGrp="1"/>
          </p:cNvSpPr>
          <p:nvPr>
            <p:ph idx="1"/>
          </p:nvPr>
        </p:nvSpPr>
        <p:spPr>
          <a:xfrm>
            <a:off x="1193180" y="2018371"/>
            <a:ext cx="10998820" cy="4429261"/>
          </a:xfrm>
        </p:spPr>
        <p:txBody>
          <a:bodyPr>
            <a:noAutofit/>
          </a:bodyPr>
          <a:lstStyle/>
          <a:p>
            <a:r>
              <a:rPr lang="en-US" sz="2400" dirty="0"/>
              <a:t>Crime Rate</a:t>
            </a:r>
          </a:p>
          <a:p>
            <a:r>
              <a:rPr lang="en-US" sz="2400" dirty="0"/>
              <a:t>Traffic Safety</a:t>
            </a:r>
          </a:p>
          <a:p>
            <a:r>
              <a:rPr lang="en-US" sz="2400" dirty="0"/>
              <a:t>Timely Service</a:t>
            </a:r>
          </a:p>
          <a:p>
            <a:r>
              <a:rPr lang="en-US" sz="2400" dirty="0"/>
              <a:t>Quality of Service</a:t>
            </a:r>
          </a:p>
          <a:p>
            <a:endParaRPr lang="en-US" sz="2400" dirty="0"/>
          </a:p>
          <a:p>
            <a:pPr marL="0" indent="0" algn="just">
              <a:buNone/>
            </a:pPr>
            <a:r>
              <a:rPr lang="en-US" sz="2400" dirty="0"/>
              <a:t>We remain committed to provide consistent services to ensure public safety. We will continue proactive patrol efforts, high visibility traffic enforcement, attending community events as well as business and HOA meetings with the various Westlake stakeholders. </a:t>
            </a:r>
          </a:p>
        </p:txBody>
      </p:sp>
    </p:spTree>
    <p:extLst>
      <p:ext uri="{BB962C8B-B14F-4D97-AF65-F5344CB8AC3E}">
        <p14:creationId xmlns:p14="http://schemas.microsoft.com/office/powerpoint/2010/main" val="3838679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380D92-7023-4983-B2FE-CE0B6A0BECBC}"/>
              </a:ext>
            </a:extLst>
          </p:cNvPr>
          <p:cNvSpPr>
            <a:spLocks noGrp="1"/>
          </p:cNvSpPr>
          <p:nvPr>
            <p:ph type="title"/>
          </p:nvPr>
        </p:nvSpPr>
        <p:spPr/>
        <p:txBody>
          <a:bodyPr/>
          <a:lstStyle/>
          <a:p>
            <a:r>
              <a:rPr lang="en-US" sz="4000" b="1" dirty="0">
                <a:solidFill>
                  <a:prstClr val="black"/>
                </a:solidFill>
                <a:latin typeface="Calibri" panose="020F0502020204030204"/>
              </a:rPr>
              <a:t>Performance Measures</a:t>
            </a:r>
            <a:br>
              <a:rPr lang="en-US" sz="4000" b="1" dirty="0">
                <a:solidFill>
                  <a:prstClr val="black"/>
                </a:solidFill>
                <a:latin typeface="Calibri" panose="020F0502020204030204"/>
              </a:rPr>
            </a:br>
            <a:r>
              <a:rPr lang="en-US" sz="4000" b="1" dirty="0">
                <a:solidFill>
                  <a:prstClr val="black"/>
                </a:solidFill>
                <a:latin typeface="Calibri" panose="020F0502020204030204"/>
              </a:rPr>
              <a:t>Crime Rate – Westlake </a:t>
            </a:r>
            <a:r>
              <a:rPr lang="en-US" dirty="0">
                <a:solidFill>
                  <a:prstClr val="black"/>
                </a:solidFill>
                <a:latin typeface="Calibri" panose="020F0502020204030204"/>
              </a:rPr>
              <a:t> </a:t>
            </a:r>
            <a:endParaRPr lang="en-US" dirty="0"/>
          </a:p>
        </p:txBody>
      </p:sp>
      <p:sp>
        <p:nvSpPr>
          <p:cNvPr id="3" name="Content Placeholder 2">
            <a:extLst>
              <a:ext uri="{FF2B5EF4-FFF2-40B4-BE49-F238E27FC236}">
                <a16:creationId xmlns:a16="http://schemas.microsoft.com/office/drawing/2014/main" id="{C73181A3-418F-449D-A538-B7DF4FD23CC5}"/>
              </a:ext>
            </a:extLst>
          </p:cNvPr>
          <p:cNvSpPr>
            <a:spLocks noGrp="1"/>
          </p:cNvSpPr>
          <p:nvPr>
            <p:ph idx="1"/>
          </p:nvPr>
        </p:nvSpPr>
        <p:spPr>
          <a:xfrm>
            <a:off x="838200" y="2063577"/>
            <a:ext cx="11353800" cy="4794423"/>
          </a:xfrm>
        </p:spPr>
        <p:txBody>
          <a:bodyPr>
            <a:normAutofit/>
          </a:bodyPr>
          <a:lstStyle/>
          <a:p>
            <a:r>
              <a:rPr lang="en-US" sz="2400" u="sng" dirty="0"/>
              <a:t>FBI’s Uniform Crime Reporting (UCR):</a:t>
            </a:r>
            <a:r>
              <a:rPr lang="en-US" sz="2400" dirty="0"/>
              <a:t> </a:t>
            </a:r>
          </a:p>
          <a:p>
            <a:pPr lvl="1"/>
            <a:r>
              <a:rPr lang="en-US" dirty="0"/>
              <a:t>Murder, Rape, Robbery, Aggravated Assault, Burglary, Larceny/Theft, Auto Theft, Arson </a:t>
            </a:r>
          </a:p>
          <a:p>
            <a:pPr lvl="1"/>
            <a:r>
              <a:rPr lang="en-US" u="sng" dirty="0"/>
              <a:t>3.46</a:t>
            </a:r>
            <a:r>
              <a:rPr lang="en-US" dirty="0"/>
              <a:t> per 1,000 in daytime population (48 Part 1 Crimes) </a:t>
            </a:r>
          </a:p>
          <a:p>
            <a:pPr lvl="2"/>
            <a:r>
              <a:rPr lang="en-US" sz="2400" dirty="0"/>
              <a:t>6.99% decrease from 2020 – 3.72</a:t>
            </a:r>
            <a:endParaRPr lang="en-US" dirty="0"/>
          </a:p>
          <a:p>
            <a:pPr lvl="1"/>
            <a:r>
              <a:rPr lang="en-US" dirty="0"/>
              <a:t>89% - property crimes (2020 – over 72%)  </a:t>
            </a:r>
          </a:p>
          <a:p>
            <a:pPr lvl="2"/>
            <a:r>
              <a:rPr lang="en-US" sz="2400" dirty="0"/>
              <a:t>Larceny/thefts from unsecured vehicles and construction sites </a:t>
            </a:r>
          </a:p>
          <a:p>
            <a:pPr lvl="1"/>
            <a:r>
              <a:rPr lang="en-US" dirty="0">
                <a:solidFill>
                  <a:prstClr val="black"/>
                </a:solidFill>
              </a:rPr>
              <a:t>Crime Prevention Unit (Hide, Lock, Take)</a:t>
            </a:r>
          </a:p>
          <a:p>
            <a:pPr lvl="2"/>
            <a:r>
              <a:rPr lang="en-US" sz="2400" dirty="0">
                <a:solidFill>
                  <a:prstClr val="black"/>
                </a:solidFill>
              </a:rPr>
              <a:t>Citizen Meeting: (November - Fire Station)  </a:t>
            </a:r>
          </a:p>
          <a:p>
            <a:pPr lvl="1"/>
            <a:endParaRPr lang="en-US" sz="2800" dirty="0"/>
          </a:p>
          <a:p>
            <a:pPr lvl="1"/>
            <a:endParaRPr lang="en-US" dirty="0"/>
          </a:p>
          <a:p>
            <a:pPr lvl="1"/>
            <a:endParaRPr lang="en-US" dirty="0"/>
          </a:p>
        </p:txBody>
      </p:sp>
    </p:spTree>
    <p:extLst>
      <p:ext uri="{BB962C8B-B14F-4D97-AF65-F5344CB8AC3E}">
        <p14:creationId xmlns:p14="http://schemas.microsoft.com/office/powerpoint/2010/main" val="16733120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a:solidFill>
                  <a:prstClr val="black"/>
                </a:solidFill>
                <a:latin typeface="+mn-lt"/>
              </a:rPr>
              <a:t>Performance Measures</a:t>
            </a:r>
            <a:r>
              <a:rPr lang="en-US" dirty="0">
                <a:solidFill>
                  <a:prstClr val="black"/>
                </a:solidFill>
                <a:latin typeface="+mn-lt"/>
              </a:rPr>
              <a:t> </a:t>
            </a:r>
            <a:br>
              <a:rPr lang="en-US" dirty="0">
                <a:solidFill>
                  <a:prstClr val="black"/>
                </a:solidFill>
              </a:rPr>
            </a:br>
            <a:r>
              <a:rPr lang="en-US" sz="4000" b="1" dirty="0">
                <a:latin typeface="+mn-lt"/>
              </a:rPr>
              <a:t>Traffic Safety - Westlake</a:t>
            </a:r>
          </a:p>
        </p:txBody>
      </p:sp>
      <p:sp>
        <p:nvSpPr>
          <p:cNvPr id="3" name="Content Placeholder 2"/>
          <p:cNvSpPr>
            <a:spLocks noGrp="1"/>
          </p:cNvSpPr>
          <p:nvPr>
            <p:ph idx="1"/>
          </p:nvPr>
        </p:nvSpPr>
        <p:spPr>
          <a:xfrm>
            <a:off x="1077364" y="1798594"/>
            <a:ext cx="10037272" cy="4856205"/>
          </a:xfrm>
        </p:spPr>
        <p:txBody>
          <a:bodyPr>
            <a:normAutofit fontScale="92500" lnSpcReduction="20000"/>
          </a:bodyPr>
          <a:lstStyle/>
          <a:p>
            <a:pPr marL="0" indent="0">
              <a:buNone/>
            </a:pPr>
            <a:r>
              <a:rPr lang="en-US" sz="2400" u="sng" dirty="0"/>
              <a:t>Enforcement, Education, Partnership</a:t>
            </a:r>
          </a:p>
          <a:p>
            <a:r>
              <a:rPr lang="en-US" sz="2400" dirty="0"/>
              <a:t>9.88% increase in reportable crashes from 2020 </a:t>
            </a:r>
            <a:r>
              <a:rPr lang="en-US" sz="2400" b="1" dirty="0"/>
              <a:t>(81) </a:t>
            </a:r>
            <a:r>
              <a:rPr lang="en-US" sz="2400" dirty="0"/>
              <a:t>to 2021 </a:t>
            </a:r>
            <a:r>
              <a:rPr lang="en-US" sz="2400" b="1" dirty="0"/>
              <a:t>(89)</a:t>
            </a:r>
          </a:p>
          <a:p>
            <a:pPr lvl="1"/>
            <a:r>
              <a:rPr lang="en-US" i="1" u="sng" dirty="0"/>
              <a:t>Pre-</a:t>
            </a:r>
            <a:r>
              <a:rPr lang="en-US" i="1" u="sng" dirty="0" err="1"/>
              <a:t>Covid</a:t>
            </a:r>
            <a:r>
              <a:rPr lang="en-US" i="1" u="sng" dirty="0"/>
              <a:t>: 2019 </a:t>
            </a:r>
            <a:r>
              <a:rPr lang="en-US" b="1" i="1" u="sng" dirty="0"/>
              <a:t>(94) </a:t>
            </a:r>
            <a:r>
              <a:rPr lang="en-US" i="1" u="sng" dirty="0"/>
              <a:t>(2021 a 5.32% decrease from 2019)</a:t>
            </a:r>
          </a:p>
          <a:p>
            <a:r>
              <a:rPr lang="en-US" sz="2400" dirty="0"/>
              <a:t>15.98% increase in overall crashes from 2020 </a:t>
            </a:r>
            <a:r>
              <a:rPr lang="en-US" sz="2400" b="1" dirty="0"/>
              <a:t>(219) </a:t>
            </a:r>
            <a:r>
              <a:rPr lang="en-US" sz="2400" dirty="0"/>
              <a:t>to 2021 </a:t>
            </a:r>
            <a:r>
              <a:rPr lang="en-US" sz="2400" b="1" dirty="0"/>
              <a:t>(254)</a:t>
            </a:r>
          </a:p>
          <a:p>
            <a:pPr lvl="1"/>
            <a:r>
              <a:rPr lang="en-US" i="1" u="sng" dirty="0"/>
              <a:t>Pre-</a:t>
            </a:r>
            <a:r>
              <a:rPr lang="en-US" i="1" u="sng" dirty="0" err="1"/>
              <a:t>Covid</a:t>
            </a:r>
            <a:r>
              <a:rPr lang="en-US" i="1" u="sng" dirty="0"/>
              <a:t>: 2019 </a:t>
            </a:r>
            <a:r>
              <a:rPr lang="en-US" b="1" i="1" u="sng" dirty="0"/>
              <a:t>(327) </a:t>
            </a:r>
            <a:r>
              <a:rPr lang="en-US" i="1" u="sng" dirty="0"/>
              <a:t>(2021 a 22.32% decrease from 2019)</a:t>
            </a:r>
          </a:p>
          <a:p>
            <a:r>
              <a:rPr lang="en-US" sz="2400" dirty="0"/>
              <a:t>Fatality crashes: 2020 </a:t>
            </a:r>
            <a:r>
              <a:rPr lang="en-US" sz="2400" b="1" dirty="0"/>
              <a:t>(1) </a:t>
            </a:r>
            <a:r>
              <a:rPr lang="en-US" sz="2400" dirty="0"/>
              <a:t>to 2021 </a:t>
            </a:r>
            <a:r>
              <a:rPr lang="en-US" sz="2400" b="1" dirty="0"/>
              <a:t>(0)</a:t>
            </a:r>
          </a:p>
          <a:p>
            <a:r>
              <a:rPr lang="en-US" sz="2400" dirty="0"/>
              <a:t>Top Three Factors for Intersection Crashes </a:t>
            </a:r>
          </a:p>
          <a:p>
            <a:pPr marL="914400" lvl="1" indent="-457200">
              <a:buFont typeface="+mj-lt"/>
              <a:buAutoNum type="arabicPeriod"/>
            </a:pPr>
            <a:r>
              <a:rPr lang="en-US" dirty="0"/>
              <a:t>Failed to Yield Right of Way - Stop Sign or Disregard Stop and Go Sign </a:t>
            </a:r>
          </a:p>
          <a:p>
            <a:pPr marL="914400" lvl="1" indent="-457200">
              <a:buFont typeface="+mj-lt"/>
              <a:buAutoNum type="arabicPeriod"/>
            </a:pPr>
            <a:r>
              <a:rPr lang="en-US" dirty="0"/>
              <a:t>Texting while driving, fatigued or asleep</a:t>
            </a:r>
          </a:p>
          <a:p>
            <a:pPr marL="914400" lvl="1" indent="-457200">
              <a:buFont typeface="+mj-lt"/>
              <a:buAutoNum type="arabicPeriod"/>
            </a:pPr>
            <a:r>
              <a:rPr lang="en-US" dirty="0"/>
              <a:t>Unsafe Lane Change</a:t>
            </a:r>
          </a:p>
          <a:p>
            <a:r>
              <a:rPr lang="en-US" sz="2400" dirty="0"/>
              <a:t>Top Three Locations for Crashes (Same as 2020)</a:t>
            </a:r>
          </a:p>
          <a:p>
            <a:pPr marL="914400" lvl="1" indent="-457200">
              <a:spcBef>
                <a:spcPts val="1000"/>
              </a:spcBef>
              <a:buFont typeface="+mj-lt"/>
              <a:buAutoNum type="arabicPeriod"/>
            </a:pPr>
            <a:r>
              <a:rPr lang="en-US" dirty="0"/>
              <a:t>Trophy Lake and SH 114 </a:t>
            </a:r>
          </a:p>
          <a:p>
            <a:pPr marL="914400" lvl="1" indent="-457200">
              <a:spcBef>
                <a:spcPts val="1000"/>
              </a:spcBef>
              <a:buFont typeface="+mj-lt"/>
              <a:buAutoNum type="arabicPeriod"/>
            </a:pPr>
            <a:r>
              <a:rPr lang="en-US" dirty="0"/>
              <a:t>Trophy Club and SH 114 </a:t>
            </a:r>
          </a:p>
          <a:p>
            <a:pPr marL="914400" lvl="1" indent="-457200">
              <a:spcBef>
                <a:spcPts val="1000"/>
              </a:spcBef>
              <a:buFont typeface="+mj-lt"/>
              <a:buAutoNum type="arabicPeriod"/>
            </a:pPr>
            <a:r>
              <a:rPr lang="en-US" dirty="0"/>
              <a:t>US 377 and SH 170 </a:t>
            </a:r>
          </a:p>
          <a:p>
            <a:endParaRPr lang="en-US" dirty="0"/>
          </a:p>
          <a:p>
            <a:endParaRPr lang="en-US" u="sng" dirty="0"/>
          </a:p>
        </p:txBody>
      </p:sp>
    </p:spTree>
    <p:extLst>
      <p:ext uri="{BB962C8B-B14F-4D97-AF65-F5344CB8AC3E}">
        <p14:creationId xmlns:p14="http://schemas.microsoft.com/office/powerpoint/2010/main" val="8068695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29C01-E2D5-48A1-BEAC-0B957893511D}"/>
              </a:ext>
            </a:extLst>
          </p:cNvPr>
          <p:cNvSpPr>
            <a:spLocks noGrp="1"/>
          </p:cNvSpPr>
          <p:nvPr>
            <p:ph type="title"/>
          </p:nvPr>
        </p:nvSpPr>
        <p:spPr/>
        <p:txBody>
          <a:bodyPr/>
          <a:lstStyle/>
          <a:p>
            <a:r>
              <a:rPr lang="en-US" sz="4000" b="1" dirty="0">
                <a:solidFill>
                  <a:prstClr val="black"/>
                </a:solidFill>
                <a:latin typeface="Calibri" panose="020F0502020204030204"/>
              </a:rPr>
              <a:t>Performance Measures</a:t>
            </a:r>
            <a:r>
              <a:rPr lang="en-US" dirty="0">
                <a:solidFill>
                  <a:prstClr val="black"/>
                </a:solidFill>
                <a:latin typeface="Calibri" panose="020F0502020204030204"/>
              </a:rPr>
              <a:t> </a:t>
            </a:r>
            <a:br>
              <a:rPr lang="en-US" dirty="0">
                <a:solidFill>
                  <a:prstClr val="black"/>
                </a:solidFill>
              </a:rPr>
            </a:br>
            <a:r>
              <a:rPr lang="en-US" sz="4000" b="1" dirty="0">
                <a:solidFill>
                  <a:prstClr val="black"/>
                </a:solidFill>
                <a:latin typeface="Calibri" panose="020F0502020204030204"/>
              </a:rPr>
              <a:t>Traffic Safety - Westlake</a:t>
            </a:r>
            <a:endParaRPr lang="en-US" dirty="0"/>
          </a:p>
        </p:txBody>
      </p:sp>
      <p:sp>
        <p:nvSpPr>
          <p:cNvPr id="3" name="Content Placeholder 2">
            <a:extLst>
              <a:ext uri="{FF2B5EF4-FFF2-40B4-BE49-F238E27FC236}">
                <a16:creationId xmlns:a16="http://schemas.microsoft.com/office/drawing/2014/main" id="{6E8C4940-337C-4F93-8D89-AC1DE65322CC}"/>
              </a:ext>
            </a:extLst>
          </p:cNvPr>
          <p:cNvSpPr>
            <a:spLocks noGrp="1"/>
          </p:cNvSpPr>
          <p:nvPr>
            <p:ph idx="1"/>
          </p:nvPr>
        </p:nvSpPr>
        <p:spPr>
          <a:xfrm>
            <a:off x="838200" y="1825625"/>
            <a:ext cx="11015546" cy="4351338"/>
          </a:xfrm>
        </p:spPr>
        <p:txBody>
          <a:bodyPr>
            <a:normAutofit fontScale="85000" lnSpcReduction="20000"/>
          </a:bodyPr>
          <a:lstStyle/>
          <a:p>
            <a:r>
              <a:rPr lang="en-US" u="sng" dirty="0"/>
              <a:t>Keller</a:t>
            </a:r>
          </a:p>
          <a:p>
            <a:r>
              <a:rPr lang="en-US" dirty="0"/>
              <a:t>2020 Keller: Stops 11959 Citations 5572</a:t>
            </a:r>
          </a:p>
          <a:p>
            <a:r>
              <a:rPr lang="en-US" dirty="0"/>
              <a:t>2021 Keller: Stops 15743 (31.64% increase) Citations 4792 (13.99% decrease)</a:t>
            </a:r>
          </a:p>
          <a:p>
            <a:r>
              <a:rPr lang="en-US" u="sng" dirty="0"/>
              <a:t>30.44%</a:t>
            </a:r>
            <a:r>
              <a:rPr lang="en-US" dirty="0"/>
              <a:t> of stops received a citation   </a:t>
            </a:r>
          </a:p>
          <a:p>
            <a:r>
              <a:rPr lang="en-US" u="sng" dirty="0"/>
              <a:t>10.8%</a:t>
            </a:r>
            <a:r>
              <a:rPr lang="en-US" dirty="0"/>
              <a:t> of daytime population (44,320) received a citation</a:t>
            </a:r>
          </a:p>
          <a:p>
            <a:endParaRPr lang="en-US" dirty="0"/>
          </a:p>
          <a:p>
            <a:r>
              <a:rPr lang="en-US" u="sng" dirty="0"/>
              <a:t>Westlake</a:t>
            </a:r>
          </a:p>
          <a:p>
            <a:r>
              <a:rPr lang="en-US" dirty="0"/>
              <a:t>2020 Westlake: Stops 7457 Citations 5204</a:t>
            </a:r>
          </a:p>
          <a:p>
            <a:r>
              <a:rPr lang="en-US" dirty="0"/>
              <a:t>2021 Westlake: Stops 7049 (5.47% decrease) Citations 4427 (14.93% decrease)</a:t>
            </a:r>
          </a:p>
          <a:p>
            <a:r>
              <a:rPr lang="en-US" u="sng" dirty="0"/>
              <a:t>62.80%</a:t>
            </a:r>
            <a:r>
              <a:rPr lang="en-US" dirty="0"/>
              <a:t> of stops received a citation</a:t>
            </a:r>
          </a:p>
          <a:p>
            <a:r>
              <a:rPr lang="en-US" u="sng" dirty="0"/>
              <a:t>32.8%</a:t>
            </a:r>
            <a:r>
              <a:rPr lang="en-US" dirty="0"/>
              <a:t> of daytime population (13,500) received a citation</a:t>
            </a:r>
          </a:p>
          <a:p>
            <a:endParaRPr lang="en-US" dirty="0"/>
          </a:p>
        </p:txBody>
      </p:sp>
    </p:spTree>
    <p:extLst>
      <p:ext uri="{BB962C8B-B14F-4D97-AF65-F5344CB8AC3E}">
        <p14:creationId xmlns:p14="http://schemas.microsoft.com/office/powerpoint/2010/main" val="676500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E0188-7502-48B1-96C5-D243C371928C}"/>
              </a:ext>
            </a:extLst>
          </p:cNvPr>
          <p:cNvSpPr>
            <a:spLocks noGrp="1"/>
          </p:cNvSpPr>
          <p:nvPr>
            <p:ph type="title"/>
          </p:nvPr>
        </p:nvSpPr>
        <p:spPr/>
        <p:txBody>
          <a:bodyPr/>
          <a:lstStyle/>
          <a:p>
            <a:r>
              <a:rPr lang="en-US" sz="4000" b="1" dirty="0">
                <a:solidFill>
                  <a:prstClr val="black"/>
                </a:solidFill>
                <a:latin typeface="Calibri" panose="020F0502020204030204"/>
              </a:rPr>
              <a:t>Performance Measures</a:t>
            </a:r>
            <a:r>
              <a:rPr lang="en-US" dirty="0">
                <a:solidFill>
                  <a:prstClr val="black"/>
                </a:solidFill>
                <a:latin typeface="Calibri" panose="020F0502020204030204"/>
              </a:rPr>
              <a:t> </a:t>
            </a:r>
            <a:br>
              <a:rPr lang="en-US" dirty="0">
                <a:solidFill>
                  <a:prstClr val="black"/>
                </a:solidFill>
              </a:rPr>
            </a:br>
            <a:r>
              <a:rPr lang="en-US" sz="4000" b="1" dirty="0">
                <a:solidFill>
                  <a:prstClr val="black"/>
                </a:solidFill>
                <a:latin typeface="Calibri" panose="020F0502020204030204"/>
              </a:rPr>
              <a:t>Traffic Safety - Westlake</a:t>
            </a:r>
            <a:endParaRPr lang="en-US" dirty="0"/>
          </a:p>
        </p:txBody>
      </p:sp>
      <p:pic>
        <p:nvPicPr>
          <p:cNvPr id="4" name="Content Placeholder 3"/>
          <p:cNvPicPr>
            <a:picLocks noGrp="1" noChangeAspect="1"/>
          </p:cNvPicPr>
          <p:nvPr>
            <p:ph idx="1"/>
          </p:nvPr>
        </p:nvPicPr>
        <p:blipFill>
          <a:blip r:embed="rId2"/>
          <a:stretch>
            <a:fillRect/>
          </a:stretch>
        </p:blipFill>
        <p:spPr>
          <a:xfrm>
            <a:off x="838200" y="1690688"/>
            <a:ext cx="10515600" cy="4808933"/>
          </a:xfrm>
          <a:prstGeom prst="rect">
            <a:avLst/>
          </a:prstGeom>
        </p:spPr>
      </p:pic>
    </p:spTree>
    <p:extLst>
      <p:ext uri="{BB962C8B-B14F-4D97-AF65-F5344CB8AC3E}">
        <p14:creationId xmlns:p14="http://schemas.microsoft.com/office/powerpoint/2010/main" val="17345724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836A4-E740-4552-9314-E620587BA933}"/>
              </a:ext>
            </a:extLst>
          </p:cNvPr>
          <p:cNvSpPr>
            <a:spLocks noGrp="1"/>
          </p:cNvSpPr>
          <p:nvPr>
            <p:ph type="title"/>
          </p:nvPr>
        </p:nvSpPr>
        <p:spPr/>
        <p:txBody>
          <a:bodyPr/>
          <a:lstStyle/>
          <a:p>
            <a:r>
              <a:rPr lang="en-US" sz="4000" b="1" dirty="0">
                <a:solidFill>
                  <a:prstClr val="black"/>
                </a:solidFill>
                <a:latin typeface="Calibri" panose="020F0502020204030204"/>
              </a:rPr>
              <a:t>Performance Measures</a:t>
            </a:r>
            <a:r>
              <a:rPr lang="en-US" dirty="0">
                <a:solidFill>
                  <a:prstClr val="black"/>
                </a:solidFill>
                <a:latin typeface="Calibri" panose="020F0502020204030204"/>
              </a:rPr>
              <a:t> </a:t>
            </a:r>
            <a:br>
              <a:rPr lang="en-US" dirty="0">
                <a:solidFill>
                  <a:prstClr val="black"/>
                </a:solidFill>
              </a:rPr>
            </a:br>
            <a:r>
              <a:rPr lang="en-US" sz="4000" b="1" dirty="0">
                <a:solidFill>
                  <a:prstClr val="black"/>
                </a:solidFill>
                <a:latin typeface="Calibri" panose="020F0502020204030204"/>
              </a:rPr>
              <a:t>Traffic Safety - Westlake</a:t>
            </a:r>
            <a:endParaRPr lang="en-US" dirty="0"/>
          </a:p>
        </p:txBody>
      </p:sp>
      <p:pic>
        <p:nvPicPr>
          <p:cNvPr id="4" name="Picture 3"/>
          <p:cNvPicPr>
            <a:picLocks noChangeAspect="1"/>
          </p:cNvPicPr>
          <p:nvPr/>
        </p:nvPicPr>
        <p:blipFill>
          <a:blip r:embed="rId2"/>
          <a:stretch>
            <a:fillRect/>
          </a:stretch>
        </p:blipFill>
        <p:spPr>
          <a:xfrm>
            <a:off x="965200" y="1690688"/>
            <a:ext cx="10388600" cy="4930572"/>
          </a:xfrm>
          <a:prstGeom prst="rect">
            <a:avLst/>
          </a:prstGeom>
        </p:spPr>
      </p:pic>
    </p:spTree>
    <p:extLst>
      <p:ext uri="{BB962C8B-B14F-4D97-AF65-F5344CB8AC3E}">
        <p14:creationId xmlns:p14="http://schemas.microsoft.com/office/powerpoint/2010/main" val="405475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C50E3C-1FB6-46F3-B0EC-2E99B9EBFD09}"/>
              </a:ext>
            </a:extLst>
          </p:cNvPr>
          <p:cNvSpPr>
            <a:spLocks noGrp="1"/>
          </p:cNvSpPr>
          <p:nvPr>
            <p:ph type="title"/>
          </p:nvPr>
        </p:nvSpPr>
        <p:spPr>
          <a:xfrm>
            <a:off x="1828800" y="365125"/>
            <a:ext cx="8649730" cy="1325563"/>
          </a:xfrm>
        </p:spPr>
        <p:txBody>
          <a:bodyPr>
            <a:normAutofit/>
          </a:bodyPr>
          <a:lstStyle/>
          <a:p>
            <a:r>
              <a:rPr lang="en-US" sz="4000" b="1" dirty="0">
                <a:latin typeface="+mn-lt"/>
              </a:rPr>
              <a:t>North Central Texas Council Of Government (NCTCOG)</a:t>
            </a:r>
          </a:p>
        </p:txBody>
      </p:sp>
      <p:sp>
        <p:nvSpPr>
          <p:cNvPr id="3" name="Content Placeholder 2">
            <a:extLst>
              <a:ext uri="{FF2B5EF4-FFF2-40B4-BE49-F238E27FC236}">
                <a16:creationId xmlns:a16="http://schemas.microsoft.com/office/drawing/2014/main" id="{1678FB13-04E6-49E4-8C7F-BED0461F0CA8}"/>
              </a:ext>
            </a:extLst>
          </p:cNvPr>
          <p:cNvSpPr>
            <a:spLocks noGrp="1"/>
          </p:cNvSpPr>
          <p:nvPr>
            <p:ph idx="1"/>
          </p:nvPr>
        </p:nvSpPr>
        <p:spPr>
          <a:xfrm>
            <a:off x="838200" y="2687443"/>
            <a:ext cx="10515600" cy="4070195"/>
          </a:xfrm>
        </p:spPr>
        <p:txBody>
          <a:bodyPr>
            <a:normAutofit/>
          </a:bodyPr>
          <a:lstStyle/>
          <a:p>
            <a:pPr marL="0" indent="0" algn="ctr">
              <a:buNone/>
            </a:pPr>
            <a:r>
              <a:rPr lang="en-US" sz="2400" dirty="0"/>
              <a:t>Changing Mobility: Data, Insights, and Delivering Innovative Projects </a:t>
            </a:r>
          </a:p>
          <a:p>
            <a:pPr marL="0" indent="0" algn="ctr">
              <a:buNone/>
            </a:pPr>
            <a:r>
              <a:rPr lang="en-US" sz="2400" dirty="0"/>
              <a:t>During COVID Recovery (February 2022</a:t>
            </a:r>
            <a:endParaRPr lang="en-US" sz="2400" u="sng" dirty="0">
              <a:ea typeface="Calibri" panose="020F0502020204030204" pitchFamily="34" charset="0"/>
              <a:hlinkClick r:id="rId2">
                <a:extLst>
                  <a:ext uri="{A12FA001-AC4F-418D-AE19-62706E023703}">
                    <ahyp:hlinkClr xmlns:ahyp="http://schemas.microsoft.com/office/drawing/2018/hyperlinkcolor" val="tx"/>
                  </a:ext>
                </a:extLst>
              </a:hlinkClick>
            </a:endParaRPr>
          </a:p>
          <a:p>
            <a:endParaRPr lang="en-US" sz="2400" u="sng" dirty="0">
              <a:solidFill>
                <a:srgbClr val="0563C1"/>
              </a:solidFill>
              <a:ea typeface="Calibri" panose="020F0502020204030204" pitchFamily="34" charset="0"/>
              <a:hlinkClick r:id="rId2">
                <a:extLst>
                  <a:ext uri="{A12FA001-AC4F-418D-AE19-62706E023703}">
                    <ahyp:hlinkClr xmlns:ahyp="http://schemas.microsoft.com/office/drawing/2018/hyperlinkcolor" val="tx"/>
                  </a:ext>
                </a:extLst>
              </a:hlinkClick>
            </a:endParaRPr>
          </a:p>
          <a:p>
            <a:endParaRPr lang="en-US" sz="2400" u="sng" dirty="0">
              <a:solidFill>
                <a:srgbClr val="0563C1"/>
              </a:solidFill>
              <a:ea typeface="Calibri" panose="020F0502020204030204" pitchFamily="34" charset="0"/>
              <a:hlinkClick r:id="rId2">
                <a:extLst>
                  <a:ext uri="{A12FA001-AC4F-418D-AE19-62706E023703}">
                    <ahyp:hlinkClr xmlns:ahyp="http://schemas.microsoft.com/office/drawing/2018/hyperlinkcolor" val="tx"/>
                  </a:ext>
                </a:extLst>
              </a:hlinkClick>
            </a:endParaRPr>
          </a:p>
          <a:p>
            <a:pPr marL="0" indent="0" algn="ctr">
              <a:buNone/>
            </a:pPr>
            <a:r>
              <a:rPr lang="en-US" sz="2400" u="sng" dirty="0">
                <a:solidFill>
                  <a:srgbClr val="0563C1"/>
                </a:solidFill>
                <a:ea typeface="Calibri" panose="020F0502020204030204" pitchFamily="34" charset="0"/>
                <a:hlinkClick r:id="rId2">
                  <a:extLst>
                    <a:ext uri="{A12FA001-AC4F-418D-AE19-62706E023703}">
                      <ahyp:hlinkClr xmlns:ahyp="http://schemas.microsoft.com/office/drawing/2018/hyperlinkcolor" val="tx"/>
                    </a:ext>
                  </a:extLst>
                </a:hlinkClick>
              </a:rPr>
              <a:t>https://www.nctcog.org/getmedia/b36f99ab-6a7b-4b4a-a526-26af94ad1937/Item-10_Changing-Mobility-February.pdf.aspx</a:t>
            </a:r>
          </a:p>
        </p:txBody>
      </p:sp>
    </p:spTree>
    <p:extLst>
      <p:ext uri="{BB962C8B-B14F-4D97-AF65-F5344CB8AC3E}">
        <p14:creationId xmlns:p14="http://schemas.microsoft.com/office/powerpoint/2010/main" val="5684886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2565</TotalTime>
  <Words>1503</Words>
  <Application>Microsoft Office PowerPoint</Application>
  <PresentationFormat>Widescreen</PresentationFormat>
  <Paragraphs>243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Keller Police Department  ‘Town of Westlake’  Annual Report 2021 </vt:lpstr>
      <vt:lpstr>Department Mission &amp; Values</vt:lpstr>
      <vt:lpstr> Performance Measures </vt:lpstr>
      <vt:lpstr>Performance Measures Crime Rate – Westlake  </vt:lpstr>
      <vt:lpstr>Performance Measures  Traffic Safety - Westlake</vt:lpstr>
      <vt:lpstr>Performance Measures  Traffic Safety - Westlake</vt:lpstr>
      <vt:lpstr>Performance Measures  Traffic Safety - Westlake</vt:lpstr>
      <vt:lpstr>Performance Measures  Traffic Safety - Westlake</vt:lpstr>
      <vt:lpstr>North Central Texas Council Of Government (NCTCOG)</vt:lpstr>
      <vt:lpstr>Percent Change in Average Weekday Freeway Volumes</vt:lpstr>
      <vt:lpstr>Performance Measures Timely Service </vt:lpstr>
      <vt:lpstr>Performance Measures Quality Service </vt:lpstr>
      <vt:lpstr>Performance Measures Quality Service </vt:lpstr>
      <vt:lpstr>Performance Measures Quality Service </vt:lpstr>
      <vt:lpstr>Staffing</vt:lpstr>
      <vt:lpstr>Demographics – Sworn Personnel</vt:lpstr>
      <vt:lpstr>2021 Year in Review</vt:lpstr>
      <vt:lpstr>Accreditation &amp; Recognition</vt:lpstr>
      <vt:lpstr>Regional Partnerships </vt:lpstr>
      <vt:lpstr>Racial Profiling Report</vt:lpstr>
      <vt:lpstr>PowerPoint Presentation</vt:lpstr>
    </vt:vector>
  </TitlesOfParts>
  <Company>City of Keller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Reynolds</dc:creator>
  <cp:lastModifiedBy>Brad Fortune</cp:lastModifiedBy>
  <cp:revision>207</cp:revision>
  <dcterms:created xsi:type="dcterms:W3CDTF">2016-12-02T22:22:05Z</dcterms:created>
  <dcterms:modified xsi:type="dcterms:W3CDTF">2022-03-23T17:30:26Z</dcterms:modified>
</cp:coreProperties>
</file>