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27" r:id="rId2"/>
    <p:sldId id="285" r:id="rId3"/>
    <p:sldId id="308" r:id="rId4"/>
    <p:sldId id="317" r:id="rId5"/>
    <p:sldId id="337" r:id="rId6"/>
    <p:sldId id="341" r:id="rId7"/>
    <p:sldId id="340" r:id="rId8"/>
    <p:sldId id="291" r:id="rId9"/>
    <p:sldId id="294" r:id="rId10"/>
    <p:sldId id="330" r:id="rId11"/>
    <p:sldId id="333" r:id="rId12"/>
    <p:sldId id="287" r:id="rId13"/>
    <p:sldId id="326" r:id="rId14"/>
    <p:sldId id="290" r:id="rId15"/>
    <p:sldId id="335" r:id="rId16"/>
    <p:sldId id="304" r:id="rId17"/>
    <p:sldId id="307" r:id="rId18"/>
    <p:sldId id="311" r:id="rId19"/>
    <p:sldId id="312" r:id="rId20"/>
    <p:sldId id="313" r:id="rId21"/>
    <p:sldId id="314" r:id="rId22"/>
    <p:sldId id="33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24" autoAdjust="0"/>
    <p:restoredTop sz="84086" autoAdjust="0"/>
  </p:normalViewPr>
  <p:slideViewPr>
    <p:cSldViewPr snapToGrid="0">
      <p:cViewPr varScale="1">
        <p:scale>
          <a:sx n="114" d="100"/>
          <a:sy n="114" d="100"/>
        </p:scale>
        <p:origin x="168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F4090-565C-42E4-A775-111503F05A2E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FECF24-254B-43FF-9D66-FFF157DAB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8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ECF24-254B-43FF-9D66-FFF157DABF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79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96125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ECF24-254B-43FF-9D66-FFF157DABF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69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23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7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531" y="365125"/>
            <a:ext cx="1013247" cy="12016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22" y="365125"/>
            <a:ext cx="1146215" cy="120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15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3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222" y="365125"/>
            <a:ext cx="1146215" cy="120162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7531" y="365125"/>
            <a:ext cx="1013247" cy="120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6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30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3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498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1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722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058BF-E982-44E7-A5FE-3DA108B07FB0}" type="datetimeFigureOut">
              <a:rPr lang="en-US" smtClean="0"/>
              <a:t>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7FD72-3FEF-41BA-B45B-C6D836559F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48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8FD565-A450-40C8-A931-D8AF7E6D66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b="1" dirty="0">
                <a:latin typeface="+mn-lt"/>
              </a:rPr>
              <a:t>Keller Police Department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‘Town of Westlake’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Annual Report 2022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C4D92EB-AE9A-44FD-B747-BDB14347EC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9430"/>
            <a:ext cx="9144000" cy="1308370"/>
          </a:xfrm>
        </p:spPr>
        <p:txBody>
          <a:bodyPr>
            <a:normAutofit/>
          </a:bodyPr>
          <a:lstStyle/>
          <a:p>
            <a:r>
              <a:rPr lang="en-US" sz="3200" dirty="0"/>
              <a:t>Chief Bradley G. Fortune</a:t>
            </a:r>
          </a:p>
          <a:p>
            <a:r>
              <a:rPr lang="en-US" sz="3200" dirty="0"/>
              <a:t>February 27, 2023</a:t>
            </a:r>
          </a:p>
          <a:p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5748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+mn-lt"/>
              </a:rPr>
              <a:t>Performance Measures</a:t>
            </a:r>
            <a:br>
              <a:rPr lang="en-US" sz="40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4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Quality Service</a:t>
            </a:r>
            <a:r>
              <a:rPr lang="en-US" sz="4000" b="1" dirty="0">
                <a:solidFill>
                  <a:prstClr val="black"/>
                </a:solidFill>
                <a:latin typeface="+mn-lt"/>
              </a:rPr>
              <a:t> 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450" y="1879134"/>
            <a:ext cx="11772550" cy="4806891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500" u="sng" dirty="0"/>
              <a:t>Westlake Resident Survey 2022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98% of respondents indicated an ‘</a:t>
            </a:r>
            <a:r>
              <a:rPr lang="en-US" sz="6500" i="1" dirty="0"/>
              <a:t>overall feeling of safety.</a:t>
            </a:r>
            <a:r>
              <a:rPr lang="en-US" sz="6500" dirty="0"/>
              <a:t>’  Texas average: 61% U.S. average: 68%.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99% of respondents felt ‘</a:t>
            </a:r>
            <a:r>
              <a:rPr lang="en-US" sz="6500" i="1" dirty="0"/>
              <a:t>low crime rates/quality of public safety</a:t>
            </a:r>
            <a:r>
              <a:rPr lang="en-US" sz="6500" dirty="0"/>
              <a:t>’ was ‘extremely important,’ ‘very important,’ or ‘important’ of a reason to move to Westlake.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89% overall satisfaction with the ‘</a:t>
            </a:r>
            <a:r>
              <a:rPr lang="en-US" sz="6500" i="1" dirty="0"/>
              <a:t>quality of public safety services.</a:t>
            </a:r>
            <a:r>
              <a:rPr lang="en-US" sz="6500" dirty="0"/>
              <a:t>’ Texas average: 53% U.S. average: 67%.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73% indicated ‘</a:t>
            </a:r>
            <a:r>
              <a:rPr lang="en-US" sz="6500" i="1" dirty="0"/>
              <a:t>quality of public safety services</a:t>
            </a:r>
            <a:r>
              <a:rPr lang="en-US" sz="6500" dirty="0"/>
              <a:t>’ as ‘most important’ in the major categories of town services.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sz="65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500" u="sng" dirty="0"/>
              <a:t>Keller-Westlake Police Services Survey Jan 2022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100% of the Westlake respondents stated they feel safe walking alone in the neighborhood or   workplace at night.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100% Met or Exceeded Expectations (overall competency of Keller PD employees)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93.3% Overall Rating of Excellent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6500" dirty="0"/>
              <a:t>92.8% Very Professional and Caring; Exceeding Expectations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36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8E80C-9A06-44BE-8BEE-AB7A08A9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Calibri" panose="020F0502020204030204"/>
              </a:rPr>
              <a:t>Performance Measures</a:t>
            </a:r>
            <a:br>
              <a:rPr lang="en-US" sz="40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4000" b="1" dirty="0">
                <a:solidFill>
                  <a:prstClr val="black"/>
                </a:solidFill>
                <a:latin typeface="Calibri" panose="020F0502020204030204"/>
              </a:rPr>
              <a:t>Quality Service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96317-581F-482F-BDC9-7AF586247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9883"/>
            <a:ext cx="10515600" cy="404708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Cost Efficiency: </a:t>
            </a:r>
          </a:p>
          <a:p>
            <a:r>
              <a:rPr lang="en-US" sz="2400" dirty="0"/>
              <a:t>Price of the police services agreement: $1,091,192</a:t>
            </a:r>
          </a:p>
          <a:p>
            <a:r>
              <a:rPr lang="en-US" sz="2400" dirty="0"/>
              <a:t>Total number of Westlake calls for service: 16,830</a:t>
            </a:r>
          </a:p>
          <a:p>
            <a:r>
              <a:rPr lang="en-US" sz="2400" dirty="0"/>
              <a:t>Town of Westlake per call for service: </a:t>
            </a:r>
            <a:r>
              <a:rPr lang="en-US" sz="2400" b="1" dirty="0"/>
              <a:t>$64.84   </a:t>
            </a:r>
          </a:p>
          <a:p>
            <a:r>
              <a:rPr lang="en-US" sz="2400" dirty="0"/>
              <a:t>City of Keller per call for Service: </a:t>
            </a:r>
            <a:r>
              <a:rPr lang="en-US" sz="2400" b="1" dirty="0"/>
              <a:t>$154.41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7759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1083"/>
            <a:ext cx="10515600" cy="1159727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  <a:p>
            <a:endParaRPr lang="en-US" dirty="0">
              <a:solidFill>
                <a:prstClr val="black"/>
              </a:solidFill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029414" y="1215422"/>
          <a:ext cx="6133171" cy="5319130"/>
        </p:xfrm>
        <a:graphic>
          <a:graphicData uri="http://schemas.openxmlformats.org/drawingml/2006/table">
            <a:tbl>
              <a:tblPr firstRow="1" firstCol="1" bandRow="1"/>
              <a:tblGrid>
                <a:gridCol w="4718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8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Title/Rank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Authorized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Police Chief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Police Captain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Police Lieutenant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Police Sergeant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Police Corporal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Patrol Officer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Subtotal Sworn Personnel</a:t>
                      </a:r>
                      <a:endParaRPr lang="en-US" sz="2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</a:t>
                      </a:r>
                      <a:endParaRPr lang="en-US" sz="20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Administration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NETCOM Regional Dispatch Center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Records Technicians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Regional Detention Facility 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Regional Animal Control 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Subtotal Non-Sworn Personnel</a:t>
                      </a:r>
                      <a:endParaRPr lang="en-US" sz="2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</a:t>
                      </a:r>
                      <a:endParaRPr lang="en-US" sz="20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289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</a:t>
                      </a:r>
                      <a:endParaRPr lang="en-US" sz="2000" b="1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96</a:t>
                      </a:r>
                      <a:endParaRPr lang="en-US" sz="2000" b="1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EAA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536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Demographics – Sworn Personnel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972996"/>
              </p:ext>
            </p:extLst>
          </p:nvPr>
        </p:nvGraphicFramePr>
        <p:xfrm>
          <a:off x="267088" y="1905525"/>
          <a:ext cx="10173050" cy="3416269"/>
        </p:xfrm>
        <a:graphic>
          <a:graphicData uri="http://schemas.openxmlformats.org/drawingml/2006/table">
            <a:tbl>
              <a:tblPr firstRow="1" firstCol="1" bandRow="1"/>
              <a:tblGrid>
                <a:gridCol w="1893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3494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17930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Service Population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Male Sworn Officers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Female Sworn Officers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Sworn Officers Total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493">
                <a:tc>
                  <a:txBody>
                    <a:bodyPr/>
                    <a:lstStyle/>
                    <a:p>
                      <a:endParaRPr lang="en-US" sz="2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#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%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#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%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#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%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#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%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9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White Non-Hispanic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1561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86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35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68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43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84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9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Black Non-Hispanic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9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Hispanic Latino Any Race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36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4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Other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200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49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Total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1815*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100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42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82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51</a:t>
                      </a:r>
                    </a:p>
                  </a:txBody>
                  <a:tcPr marL="9532" marR="9532" marT="9067" marB="0" anchor="ctr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100</a:t>
                      </a:r>
                    </a:p>
                  </a:txBody>
                  <a:tcPr marL="9532" marR="9532" marT="906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424C894-9FEE-4F4B-BB9E-52009E71F73C}"/>
              </a:ext>
            </a:extLst>
          </p:cNvPr>
          <p:cNvSpPr txBox="1"/>
          <p:nvPr/>
        </p:nvSpPr>
        <p:spPr>
          <a:xfrm>
            <a:off x="2114025" y="5351965"/>
            <a:ext cx="8716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*Night time population</a:t>
            </a:r>
          </a:p>
        </p:txBody>
      </p:sp>
    </p:spTree>
    <p:extLst>
      <p:ext uri="{BB962C8B-B14F-4D97-AF65-F5344CB8AC3E}">
        <p14:creationId xmlns:p14="http://schemas.microsoft.com/office/powerpoint/2010/main" val="1004343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87524"/>
            <a:ext cx="11353801" cy="4970476"/>
          </a:xfrm>
        </p:spPr>
        <p:txBody>
          <a:bodyPr>
            <a:normAutofit/>
          </a:bodyPr>
          <a:lstStyle/>
          <a:p>
            <a:r>
              <a:rPr lang="en-US" sz="2400" dirty="0"/>
              <a:t>Colleyville Hostage Incident – Congregation Beth Israel (NETCOM &amp; NTR SWAT)</a:t>
            </a:r>
          </a:p>
          <a:p>
            <a:r>
              <a:rPr lang="en-US" sz="2400" dirty="0"/>
              <a:t>Winter Weather Event </a:t>
            </a:r>
          </a:p>
          <a:p>
            <a:r>
              <a:rPr lang="en-US" sz="2400" dirty="0"/>
              <a:t>CAD/RMS Central Square Go-Live</a:t>
            </a:r>
          </a:p>
          <a:p>
            <a:r>
              <a:rPr lang="en-US" sz="2400" dirty="0"/>
              <a:t>CALEA Law Enforcement and Communications Re-Accreditation </a:t>
            </a:r>
          </a:p>
          <a:p>
            <a:r>
              <a:rPr lang="en-US" sz="2400" dirty="0"/>
              <a:t>Added School Resource Officer (SRO) to Westlake Academy</a:t>
            </a:r>
          </a:p>
          <a:p>
            <a:r>
              <a:rPr lang="en-US" sz="2400" dirty="0"/>
              <a:t>Supervisor Retreat: October 21, 2022 – Marcel Brunel (Fidelity Investments)</a:t>
            </a:r>
          </a:p>
          <a:p>
            <a:r>
              <a:rPr lang="en-US" sz="2400" dirty="0"/>
              <a:t>Taser Program fully implemented </a:t>
            </a:r>
          </a:p>
          <a:p>
            <a:r>
              <a:rPr lang="en-US" sz="2400" dirty="0"/>
              <a:t>Implemented ‘CID VIPS Assist program’</a:t>
            </a:r>
          </a:p>
          <a:p>
            <a:r>
              <a:rPr lang="en-US" sz="2400" dirty="0"/>
              <a:t>Upgraded Access Control &amp; Refinished Floors in Jail, Animal Control &amp;                  Adoption</a:t>
            </a:r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74557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10574-7E58-4B9B-BF91-7C526E4E0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34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prstClr val="black"/>
                </a:solidFill>
                <a:latin typeface="Calibri" panose="020F0502020204030204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Re-Accreditation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53C54-6A0C-4570-B587-66E4D53D7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309" y="1912690"/>
            <a:ext cx="11996692" cy="432033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500" dirty="0"/>
              <a:t>The Keller Police Department first earned Advanced Law Enforcement Accreditation in 2006.</a:t>
            </a:r>
          </a:p>
          <a:p>
            <a:pPr>
              <a:lnSpc>
                <a:spcPct val="100000"/>
              </a:lnSpc>
            </a:pPr>
            <a:r>
              <a:rPr lang="en-US" sz="2500" dirty="0"/>
              <a:t>March:</a:t>
            </a:r>
          </a:p>
          <a:p>
            <a:pPr lvl="1">
              <a:lnSpc>
                <a:spcPct val="100000"/>
              </a:lnSpc>
            </a:pPr>
            <a:r>
              <a:rPr lang="en-US" sz="2500" dirty="0"/>
              <a:t>Virtually hosted CALEA Assessors </a:t>
            </a:r>
          </a:p>
          <a:p>
            <a:pPr>
              <a:lnSpc>
                <a:spcPct val="100000"/>
              </a:lnSpc>
            </a:pPr>
            <a:r>
              <a:rPr lang="en-US" sz="2500" dirty="0"/>
              <a:t>July: Chicago, Illinois Conference:</a:t>
            </a:r>
          </a:p>
          <a:p>
            <a:pPr lvl="1">
              <a:lnSpc>
                <a:spcPct val="100000"/>
              </a:lnSpc>
            </a:pPr>
            <a:r>
              <a:rPr lang="en-US" sz="2500" dirty="0"/>
              <a:t>Keller (TX) Police Dept – Advanced Law Enforcement Accreditation (459 Standards,  6</a:t>
            </a:r>
            <a:r>
              <a:rPr lang="en-US" sz="2500" baseline="30000" dirty="0"/>
              <a:t>th</a:t>
            </a:r>
            <a:r>
              <a:rPr lang="en-US" sz="2500" dirty="0"/>
              <a:t> Award)</a:t>
            </a:r>
          </a:p>
          <a:p>
            <a:pPr lvl="1">
              <a:lnSpc>
                <a:spcPct val="100000"/>
              </a:lnSpc>
            </a:pPr>
            <a:r>
              <a:rPr lang="en-US" sz="2500" dirty="0"/>
              <a:t>Keller (TX) Police Communications – Communications Accreditation (207 Standards, 2</a:t>
            </a:r>
            <a:r>
              <a:rPr lang="en-US" sz="2500" baseline="30000" dirty="0"/>
              <a:t>nd</a:t>
            </a:r>
            <a:r>
              <a:rPr lang="en-US" sz="2500" dirty="0"/>
              <a:t> Award)</a:t>
            </a:r>
          </a:p>
          <a:p>
            <a:pPr lvl="1">
              <a:lnSpc>
                <a:spcPct val="100000"/>
              </a:lnSpc>
            </a:pPr>
            <a:endParaRPr lang="en-US" sz="25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500" dirty="0"/>
              <a:t>The accreditation processes are funded by the Keller Crime Control and Prevention                           District (CCPD) sales tax.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40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Regional Partnerships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63024"/>
            <a:ext cx="11071303" cy="453732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Continue providing </a:t>
            </a:r>
            <a:r>
              <a:rPr lang="en-US" sz="2400" u="sng" dirty="0"/>
              <a:t>full police services </a:t>
            </a:r>
            <a:r>
              <a:rPr lang="en-US" sz="2400" dirty="0"/>
              <a:t>to the Town of Westlake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Continue providing </a:t>
            </a:r>
            <a:r>
              <a:rPr lang="en-US" sz="2400" u="sng" dirty="0"/>
              <a:t>public safety dispatching services </a:t>
            </a:r>
            <a:r>
              <a:rPr lang="en-US" sz="2400" dirty="0"/>
              <a:t>to Keller/Westlake, Southlake, Colleyville for police, fire and EMS, including Westlake FD/EMS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Continue providing </a:t>
            </a:r>
            <a:r>
              <a:rPr lang="en-US" sz="2400" u="sng" dirty="0"/>
              <a:t>combined jail services, animal control and animal shelter services </a:t>
            </a:r>
            <a:r>
              <a:rPr lang="en-US" sz="2400" dirty="0"/>
              <a:t>for Keller/Westlake, Roanoke, Southlake and Colleyville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Continue partnership with </a:t>
            </a:r>
            <a:r>
              <a:rPr lang="en-US" sz="2400" u="sng" dirty="0"/>
              <a:t>Humane Society of North Texas (HSNT) for animal care and adoption</a:t>
            </a:r>
            <a:r>
              <a:rPr lang="en-US" sz="2400" dirty="0"/>
              <a:t>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Continuing as a member of </a:t>
            </a:r>
            <a:r>
              <a:rPr lang="en-US" sz="2400" u="sng" dirty="0"/>
              <a:t>North Tarrant Regional (NTR) SWAT Team </a:t>
            </a:r>
            <a:r>
              <a:rPr lang="en-US" sz="2400" dirty="0"/>
              <a:t>with    Southlake, Colleyville, Roanoke, &amp; Trophy Club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400" dirty="0"/>
              <a:t>Continuing as a member of the </a:t>
            </a:r>
            <a:r>
              <a:rPr lang="en-US" sz="2400" u="sng" dirty="0"/>
              <a:t>Crash Reconstruction Team </a:t>
            </a:r>
            <a:r>
              <a:rPr lang="en-US" sz="2400" dirty="0"/>
              <a:t>with                         Roanoke, Argyle, Northlake, Bartonville, Southlake, &amp; Watauga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9534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Racial Profiling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309" y="1770077"/>
            <a:ext cx="11996691" cy="48152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u="sng" dirty="0"/>
              <a:t>Del Carmen Consulting </a:t>
            </a:r>
          </a:p>
          <a:p>
            <a:r>
              <a:rPr lang="en-US" sz="2400" u="sng" dirty="0"/>
              <a:t>Texas Racial Profiling Law</a:t>
            </a:r>
            <a:r>
              <a:rPr lang="en-US" sz="2400" dirty="0"/>
              <a:t>: (2001)(2009) Keller PD collected and reported motor vehicle-related contact data for the purpose of identifying and addressing (if necessary) areas of concern regarding racial profiling practices. </a:t>
            </a:r>
          </a:p>
          <a:p>
            <a:r>
              <a:rPr lang="en-US" sz="2400" u="sng" dirty="0"/>
              <a:t>Sandra Bland Act</a:t>
            </a:r>
            <a:r>
              <a:rPr lang="en-US" sz="2400" dirty="0"/>
              <a:t>: (2017) Keller PD collected additional data and provided a more detailed analysis.</a:t>
            </a:r>
          </a:p>
          <a:p>
            <a:pPr marL="0" indent="0" algn="ctr">
              <a:buNone/>
            </a:pPr>
            <a:r>
              <a:rPr lang="en-US" sz="2400" dirty="0"/>
              <a:t>All of these requirements have been met by the Keller Police Department 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The report demonstrates that the police department has incorporated a comprehensive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racial profiling policy, currently offers information to the public on how to file 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compliment or complaint, commissions quarterly data audits in order to ensure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validity and reliability, collects and commissions the analysis of tier 2 data,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and ensures that the practice of racial profiling is not tolerated.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280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E624-93D5-4C9E-B26B-092F24ED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Awards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0B74F-40D1-474E-A917-63B96903B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8250"/>
            <a:ext cx="11353800" cy="4609749"/>
          </a:xfrm>
        </p:spPr>
        <p:txBody>
          <a:bodyPr/>
          <a:lstStyle/>
          <a:p>
            <a:r>
              <a:rPr lang="en-US" sz="2400" dirty="0"/>
              <a:t>Certificate of Merit: Officer Danny Coulson</a:t>
            </a:r>
          </a:p>
          <a:p>
            <a:r>
              <a:rPr lang="en-US" sz="2400" dirty="0"/>
              <a:t>Chief’s Letter of Commendation: Accreditation </a:t>
            </a:r>
            <a:r>
              <a:rPr lang="en-US" sz="2400" dirty="0" err="1"/>
              <a:t>Mgr</a:t>
            </a:r>
            <a:r>
              <a:rPr lang="en-US" sz="2400" dirty="0"/>
              <a:t> Amanda Baker-Potter</a:t>
            </a:r>
          </a:p>
          <a:p>
            <a:r>
              <a:rPr lang="en-US" sz="2400" dirty="0"/>
              <a:t>Life Saving: NETCOM Dispatch Supervisor Rachel Hawk</a:t>
            </a:r>
          </a:p>
          <a:p>
            <a:r>
              <a:rPr lang="en-US" sz="2400" dirty="0"/>
              <a:t>Life Saving: NETCOM Dispatcher Kellie Neal</a:t>
            </a:r>
          </a:p>
          <a:p>
            <a:r>
              <a:rPr lang="en-US" sz="2400" dirty="0"/>
              <a:t>Life Saving: NETCOM Dispatcher Michelle Eckley</a:t>
            </a:r>
          </a:p>
          <a:p>
            <a:r>
              <a:rPr lang="en-US" sz="2400" dirty="0"/>
              <a:t>Life Saving: Detective Jonathan Dickerson</a:t>
            </a:r>
          </a:p>
          <a:p>
            <a:r>
              <a:rPr lang="en-US" sz="2400" dirty="0"/>
              <a:t>Life Saving: Officer Kirsten Furin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90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60351-112D-4AD4-8A10-C65DE83AA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392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Career Development/Leadership Training</a:t>
            </a:r>
            <a:br>
              <a:rPr lang="en-US" sz="4000" b="1" dirty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97DAF-87A5-4D50-98A4-64268D5BC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5578"/>
            <a:ext cx="10515600" cy="50124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300" u="sng" dirty="0"/>
              <a:t>Tarrant County College – Basic Peace Officer Academy </a:t>
            </a:r>
            <a:endParaRPr lang="en-US" sz="3300" dirty="0"/>
          </a:p>
          <a:p>
            <a:pPr lvl="1"/>
            <a:r>
              <a:rPr lang="en-US" sz="3300" dirty="0"/>
              <a:t>Carson Craven</a:t>
            </a:r>
          </a:p>
          <a:p>
            <a:pPr lvl="1"/>
            <a:r>
              <a:rPr lang="en-US" sz="3300" dirty="0"/>
              <a:t>Austin Forest</a:t>
            </a:r>
          </a:p>
          <a:p>
            <a:pPr lvl="1"/>
            <a:r>
              <a:rPr lang="en-US" sz="3300" dirty="0"/>
              <a:t>Erin McGuire</a:t>
            </a:r>
          </a:p>
          <a:p>
            <a:pPr lvl="1"/>
            <a:r>
              <a:rPr lang="en-US" sz="3300" dirty="0"/>
              <a:t>Jakob Hall</a:t>
            </a:r>
          </a:p>
          <a:p>
            <a:pPr lvl="1"/>
            <a:r>
              <a:rPr lang="en-US" sz="3300" dirty="0"/>
              <a:t>Andrew Tarnowski</a:t>
            </a:r>
          </a:p>
          <a:p>
            <a:pPr lvl="1"/>
            <a:r>
              <a:rPr lang="en-US" sz="3300" dirty="0"/>
              <a:t>Robert </a:t>
            </a:r>
            <a:r>
              <a:rPr lang="en-US" sz="3300" dirty="0" err="1"/>
              <a:t>Vilbig</a:t>
            </a:r>
            <a:endParaRPr lang="en-US" sz="3300" dirty="0"/>
          </a:p>
          <a:p>
            <a:pPr marL="0" indent="0">
              <a:buNone/>
            </a:pPr>
            <a:r>
              <a:rPr lang="en-US" sz="3300" u="sng" dirty="0"/>
              <a:t>Texas Police Chiefs Association (TPCA) Developing Leaders</a:t>
            </a:r>
            <a:endParaRPr lang="en-US" sz="3300" dirty="0"/>
          </a:p>
          <a:p>
            <a:pPr lvl="1"/>
            <a:r>
              <a:rPr lang="en-US" sz="3300" dirty="0"/>
              <a:t>Sergeant Gerade Telesko </a:t>
            </a:r>
          </a:p>
          <a:p>
            <a:pPr marL="0" indent="0">
              <a:buNone/>
            </a:pPr>
            <a:r>
              <a:rPr lang="en-US" sz="3300" u="sng" dirty="0"/>
              <a:t>ILEA School of Police Supervision</a:t>
            </a:r>
            <a:endParaRPr lang="en-US" sz="3300" dirty="0"/>
          </a:p>
          <a:p>
            <a:pPr lvl="1"/>
            <a:r>
              <a:rPr lang="en-US" sz="3300" dirty="0"/>
              <a:t>Sergeant Robert Carte </a:t>
            </a:r>
          </a:p>
          <a:p>
            <a:pPr lvl="1"/>
            <a:r>
              <a:rPr lang="en-US" sz="3300" dirty="0"/>
              <a:t>Sergeant Robert Carothers</a:t>
            </a:r>
          </a:p>
          <a:p>
            <a:pPr marL="0" indent="0">
              <a:buNone/>
            </a:pPr>
            <a:r>
              <a:rPr lang="en-US" sz="3300" u="sng" dirty="0"/>
              <a:t>ILEA School of Executive Leadership</a:t>
            </a:r>
            <a:endParaRPr lang="en-US" sz="3300" dirty="0"/>
          </a:p>
          <a:p>
            <a:pPr lvl="1"/>
            <a:r>
              <a:rPr lang="en-US" sz="3300" dirty="0"/>
              <a:t>Lieutenant Craig Berry</a:t>
            </a:r>
            <a:endParaRPr lang="en-US" sz="3300" u="sng" dirty="0"/>
          </a:p>
          <a:p>
            <a:pPr marL="0" indent="0">
              <a:buNone/>
            </a:pPr>
            <a:r>
              <a:rPr lang="en-US" sz="3300" u="sng" dirty="0"/>
              <a:t>PERF Senior Management Institute for Police (SMIP) &amp; FBI National Academy</a:t>
            </a:r>
            <a:endParaRPr lang="en-US" sz="3300" dirty="0"/>
          </a:p>
          <a:p>
            <a:pPr lvl="1"/>
            <a:r>
              <a:rPr lang="en-US" sz="3300" dirty="0"/>
              <a:t>Captain Chad Allen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615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Department Mission &amp;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1490"/>
            <a:ext cx="10515600" cy="45937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The Keller Police Department is a value driven organization committed to excellence and will partner with the community to make Keller a better place to live, visit and conduct business.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E</a:t>
            </a:r>
            <a:r>
              <a:rPr lang="en-US" sz="2400" baseline="30000" dirty="0"/>
              <a:t>4</a:t>
            </a:r>
            <a:r>
              <a:rPr lang="en-US" sz="2400" dirty="0"/>
              <a:t> Core Value System</a:t>
            </a:r>
            <a:endParaRPr lang="en-US" sz="2400" baseline="30000" dirty="0"/>
          </a:p>
          <a:p>
            <a:pPr lvl="1" algn="just"/>
            <a:r>
              <a:rPr lang="en-US" dirty="0"/>
              <a:t>Empathy</a:t>
            </a:r>
          </a:p>
          <a:p>
            <a:pPr lvl="1" algn="just"/>
            <a:r>
              <a:rPr lang="en-US" dirty="0"/>
              <a:t>Edification</a:t>
            </a:r>
          </a:p>
          <a:p>
            <a:pPr lvl="1" algn="just"/>
            <a:r>
              <a:rPr lang="en-US" dirty="0"/>
              <a:t>Enthusiasm</a:t>
            </a:r>
          </a:p>
          <a:p>
            <a:pPr lvl="1" algn="just"/>
            <a:r>
              <a:rPr lang="en-US" dirty="0"/>
              <a:t>Excellence</a:t>
            </a:r>
          </a:p>
        </p:txBody>
      </p:sp>
    </p:spTree>
    <p:extLst>
      <p:ext uri="{BB962C8B-B14F-4D97-AF65-F5344CB8AC3E}">
        <p14:creationId xmlns:p14="http://schemas.microsoft.com/office/powerpoint/2010/main" val="1163287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B26D1-5D2C-42F8-9D7E-669C9C35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Promotions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ECB37-6C81-4399-ACF2-B591A8176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231"/>
            <a:ext cx="10515600" cy="46785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/>
              <a:t>Detention </a:t>
            </a:r>
            <a:endParaRPr lang="en-US" dirty="0"/>
          </a:p>
          <a:p>
            <a:pPr lvl="0"/>
            <a:r>
              <a:rPr lang="en-US" dirty="0"/>
              <a:t>Detention Manager Charlotte Fresh (October)</a:t>
            </a:r>
          </a:p>
          <a:p>
            <a:pPr marL="0" indent="0">
              <a:buNone/>
            </a:pPr>
            <a:r>
              <a:rPr lang="en-US" u="sng" dirty="0"/>
              <a:t>Dispatch</a:t>
            </a:r>
            <a:endParaRPr lang="en-US" dirty="0"/>
          </a:p>
          <a:p>
            <a:pPr lvl="0"/>
            <a:r>
              <a:rPr lang="en-US" dirty="0"/>
              <a:t>Supervisor Cassidi Parrish (August)</a:t>
            </a:r>
          </a:p>
          <a:p>
            <a:pPr lvl="0"/>
            <a:r>
              <a:rPr lang="en-US" dirty="0"/>
              <a:t>Supervisor Rachel Hawk (November)</a:t>
            </a:r>
          </a:p>
          <a:p>
            <a:pPr lvl="0"/>
            <a:r>
              <a:rPr lang="en-US" dirty="0"/>
              <a:t>NETCOM Assistant Manager Jessica Schreiber (October)</a:t>
            </a:r>
          </a:p>
          <a:p>
            <a:pPr marL="0" indent="0">
              <a:buNone/>
            </a:pPr>
            <a:r>
              <a:rPr lang="en-US" u="sng" dirty="0"/>
              <a:t>Police</a:t>
            </a:r>
            <a:endParaRPr lang="en-US" dirty="0"/>
          </a:p>
          <a:p>
            <a:pPr lvl="0"/>
            <a:r>
              <a:rPr lang="en-US" dirty="0"/>
              <a:t>Corporal Mike Riehle (May)</a:t>
            </a:r>
          </a:p>
          <a:p>
            <a:pPr lvl="0"/>
            <a:r>
              <a:rPr lang="en-US" dirty="0"/>
              <a:t>Corporal Jorge Torres (September)</a:t>
            </a:r>
          </a:p>
          <a:p>
            <a:pPr lvl="0"/>
            <a:r>
              <a:rPr lang="en-US" dirty="0"/>
              <a:t>Sergeant Gerade Telesko (April)</a:t>
            </a:r>
          </a:p>
          <a:p>
            <a:pPr lvl="0"/>
            <a:r>
              <a:rPr lang="en-US" dirty="0"/>
              <a:t>Lieutenant Jay Yates (April)</a:t>
            </a:r>
          </a:p>
          <a:p>
            <a:pPr lvl="0"/>
            <a:r>
              <a:rPr lang="en-US" dirty="0"/>
              <a:t>Captain Jared Lemoine (April)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2154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38B43-A063-456B-B177-C946763B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2022 Year in Review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Retirements</a:t>
            </a:r>
            <a:endParaRPr lang="en-US" sz="4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2FCC-B0DB-4249-B790-D4EF27E36E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353"/>
            <a:ext cx="10515600" cy="4851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/>
              <a:t>Animal Control </a:t>
            </a:r>
            <a:endParaRPr lang="en-US" sz="2400" dirty="0"/>
          </a:p>
          <a:p>
            <a:pPr lvl="0"/>
            <a:r>
              <a:rPr lang="en-US" sz="2400" dirty="0"/>
              <a:t>Michelle Watson (December) (19 Years)</a:t>
            </a:r>
          </a:p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u="sng" dirty="0"/>
              <a:t>Building Maintenance</a:t>
            </a:r>
            <a:endParaRPr lang="en-US" sz="2400" dirty="0"/>
          </a:p>
          <a:p>
            <a:pPr lvl="0"/>
            <a:r>
              <a:rPr lang="en-US" sz="2400" dirty="0"/>
              <a:t>Jose Rodriguez (July) (14 Years)</a:t>
            </a:r>
          </a:p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u="sng" dirty="0"/>
              <a:t>Dispatch</a:t>
            </a:r>
            <a:endParaRPr lang="en-US" sz="2400" dirty="0"/>
          </a:p>
          <a:p>
            <a:pPr lvl="0"/>
            <a:r>
              <a:rPr lang="en-US" sz="2400" dirty="0"/>
              <a:t>Kari Lemoine (July) (23 Years)</a:t>
            </a:r>
          </a:p>
          <a:p>
            <a:pPr lvl="0"/>
            <a:r>
              <a:rPr lang="en-US" sz="2400" dirty="0"/>
              <a:t>Jennifer Martinez (October) (22 Years)</a:t>
            </a:r>
          </a:p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u="sng" dirty="0"/>
              <a:t>Police</a:t>
            </a:r>
            <a:endParaRPr lang="en-US" sz="2400" dirty="0"/>
          </a:p>
          <a:p>
            <a:pPr lvl="0"/>
            <a:r>
              <a:rPr lang="en-US" sz="2400" dirty="0"/>
              <a:t>Wes Horton (May) (19 Years)</a:t>
            </a:r>
          </a:p>
          <a:p>
            <a:pPr lvl="0"/>
            <a:r>
              <a:rPr lang="en-US" sz="2400" dirty="0"/>
              <a:t>Tracy Talkington (April) (32 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8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0565"/>
            <a:ext cx="12191999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sz="6600" b="1" dirty="0"/>
              <a:t>Questions?</a:t>
            </a:r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3200" dirty="0"/>
              <a:t>Chief Bradley G. Fortune</a:t>
            </a:r>
          </a:p>
          <a:p>
            <a:pPr marL="0" indent="0" algn="ctr">
              <a:buNone/>
            </a:pPr>
            <a:r>
              <a:rPr lang="en-US" sz="3200" dirty="0"/>
              <a:t>Keller Police Department</a:t>
            </a:r>
          </a:p>
          <a:p>
            <a:pPr marL="0" indent="0" algn="ctr">
              <a:buNone/>
            </a:pPr>
            <a:r>
              <a:rPr lang="en-US" sz="3200" dirty="0"/>
              <a:t>817-743-4502</a:t>
            </a:r>
          </a:p>
          <a:p>
            <a:pPr marL="0" indent="0" algn="ctr">
              <a:buNone/>
            </a:pPr>
            <a:r>
              <a:rPr lang="en-US" sz="3200" dirty="0"/>
              <a:t>bfortune@cityofkeller.com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49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4000" b="1" dirty="0">
                <a:latin typeface="+mn-lt"/>
              </a:rPr>
            </a:br>
            <a:r>
              <a:rPr lang="en-US" b="1" dirty="0">
                <a:latin typeface="+mn-lt"/>
              </a:rPr>
              <a:t>Performance Measures</a:t>
            </a:r>
            <a:br>
              <a:rPr lang="en-US" sz="4000" b="1" dirty="0">
                <a:latin typeface="+mn-lt"/>
              </a:rPr>
            </a:b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3180" y="2018371"/>
            <a:ext cx="10338420" cy="4429261"/>
          </a:xfrm>
        </p:spPr>
        <p:txBody>
          <a:bodyPr>
            <a:noAutofit/>
          </a:bodyPr>
          <a:lstStyle/>
          <a:p>
            <a:r>
              <a:rPr lang="en-US" sz="2400" dirty="0"/>
              <a:t>Crime Rate</a:t>
            </a:r>
          </a:p>
          <a:p>
            <a:r>
              <a:rPr lang="en-US" sz="2400" dirty="0"/>
              <a:t>Traffic Safety</a:t>
            </a:r>
          </a:p>
          <a:p>
            <a:r>
              <a:rPr lang="en-US" sz="2400" dirty="0"/>
              <a:t>Timely Service</a:t>
            </a:r>
          </a:p>
          <a:p>
            <a:r>
              <a:rPr lang="en-US" sz="2400" dirty="0"/>
              <a:t>Quality of Service</a:t>
            </a:r>
          </a:p>
          <a:p>
            <a:endParaRPr lang="en-US" sz="2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We remain committed to provide consistent services to ensure public safety. We will continue proactive patrol efforts, high visibility traffic enforcement,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attending community events as well as business and HOA meetings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with the various Westlake stakeholders. </a:t>
            </a:r>
          </a:p>
        </p:txBody>
      </p:sp>
    </p:spTree>
    <p:extLst>
      <p:ext uri="{BB962C8B-B14F-4D97-AF65-F5344CB8AC3E}">
        <p14:creationId xmlns:p14="http://schemas.microsoft.com/office/powerpoint/2010/main" val="383867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80D92-7023-4983-B2FE-CE0B6A0BE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Calibri" panose="020F0502020204030204"/>
              </a:rPr>
              <a:t>Performance Measures</a:t>
            </a:r>
            <a:br>
              <a:rPr lang="en-US" sz="40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4000" b="1" dirty="0">
                <a:solidFill>
                  <a:prstClr val="black"/>
                </a:solidFill>
                <a:latin typeface="Calibri" panose="020F0502020204030204"/>
              </a:rPr>
              <a:t>Crime Rate 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181A3-418F-449D-A538-B7DF4FD23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3577"/>
            <a:ext cx="11353800" cy="4794423"/>
          </a:xfrm>
        </p:spPr>
        <p:txBody>
          <a:bodyPr>
            <a:normAutofit/>
          </a:bodyPr>
          <a:lstStyle/>
          <a:p>
            <a:r>
              <a:rPr lang="en-US" sz="2600" u="sng" dirty="0"/>
              <a:t>FBI’s Uniform Crime Reporting (UCR)</a:t>
            </a:r>
            <a:endParaRPr lang="en-US" sz="2600" dirty="0"/>
          </a:p>
          <a:p>
            <a:pPr lvl="1"/>
            <a:r>
              <a:rPr lang="en-US" sz="2600" dirty="0"/>
              <a:t>Murder, Rape, Robbery, Aggravated Assault, Burglary, Larceny/Theft, Auto Theft, Arson</a:t>
            </a:r>
          </a:p>
          <a:p>
            <a:pPr lvl="1"/>
            <a:r>
              <a:rPr lang="en-US" sz="2600" dirty="0"/>
              <a:t>34 Part 1 Crimes</a:t>
            </a:r>
          </a:p>
          <a:p>
            <a:r>
              <a:rPr lang="en-US" sz="2600" u="sng" dirty="0"/>
              <a:t>National Incident-Based Reporting System (NIBRS):</a:t>
            </a:r>
            <a:endParaRPr lang="en-US" sz="2600" dirty="0"/>
          </a:p>
          <a:p>
            <a:pPr lvl="1"/>
            <a:r>
              <a:rPr lang="en-US" sz="2600" u="sng" dirty="0"/>
              <a:t>1.98</a:t>
            </a:r>
            <a:r>
              <a:rPr lang="en-US" sz="2600" dirty="0"/>
              <a:t> per 1,000 in daytime population (17,169*) </a:t>
            </a:r>
          </a:p>
          <a:p>
            <a:pPr marL="1371600" lvl="3" indent="0">
              <a:buNone/>
            </a:pPr>
            <a:r>
              <a:rPr lang="en-US" sz="2600" dirty="0"/>
              <a:t>(*Daytime population per Director of Planning &amp; Development)</a:t>
            </a:r>
          </a:p>
          <a:p>
            <a:pPr lvl="2"/>
            <a:r>
              <a:rPr lang="en-US" sz="2600" dirty="0"/>
              <a:t>14% decrease from 2021 – 2.31 </a:t>
            </a:r>
          </a:p>
          <a:p>
            <a:pPr lvl="2"/>
            <a:r>
              <a:rPr lang="en-US" sz="2600" dirty="0"/>
              <a:t>27% decrease from 2020 – 2.73  </a:t>
            </a:r>
          </a:p>
          <a:p>
            <a:pPr marL="914400" lvl="2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 </a:t>
            </a:r>
          </a:p>
          <a:p>
            <a:pPr lvl="1"/>
            <a:endParaRPr lang="en-US" sz="28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31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Crime Rate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66358" y="1975869"/>
            <a:ext cx="5868211" cy="34695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2DE5C87-B056-4BD7-9395-0BAD25AAF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590" y="2008110"/>
            <a:ext cx="3416622" cy="340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00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38864-26D9-4601-94D6-F9ECBE098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2021 Comparison</a:t>
            </a:r>
            <a:endParaRPr lang="en-US" sz="4000" b="1" u="sng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AD17D-2E8D-4787-99D6-F8A48A1A6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0067"/>
          </a:xfrm>
        </p:spPr>
        <p:txBody>
          <a:bodyPr>
            <a:normAutofit/>
          </a:bodyPr>
          <a:lstStyle/>
          <a:p>
            <a:r>
              <a:rPr lang="en-US" sz="2400" dirty="0"/>
              <a:t>Dallas - 42.26</a:t>
            </a:r>
          </a:p>
          <a:p>
            <a:r>
              <a:rPr lang="en-US" sz="2400" dirty="0"/>
              <a:t>Haltom City - 32.20; Ft. Worth - 31.80; Arlington - 31.20</a:t>
            </a:r>
          </a:p>
          <a:p>
            <a:r>
              <a:rPr lang="en-US" sz="2400" dirty="0"/>
              <a:t>N. Richland Hills - 23.61</a:t>
            </a:r>
          </a:p>
          <a:p>
            <a:r>
              <a:rPr lang="en-US" sz="2400" dirty="0"/>
              <a:t>Plano - 17.90</a:t>
            </a:r>
          </a:p>
          <a:p>
            <a:r>
              <a:rPr lang="en-US" sz="2400" dirty="0"/>
              <a:t>Roanoke - 13.58</a:t>
            </a:r>
          </a:p>
          <a:p>
            <a:r>
              <a:rPr lang="en-US" sz="2400" dirty="0"/>
              <a:t>Southlake - 9.48</a:t>
            </a:r>
          </a:p>
          <a:p>
            <a:r>
              <a:rPr lang="en-US" sz="2400" dirty="0"/>
              <a:t>Keller - 6.29</a:t>
            </a:r>
          </a:p>
          <a:p>
            <a:r>
              <a:rPr lang="en-US" sz="2400" dirty="0"/>
              <a:t>Trophy Club - 4.69; </a:t>
            </a:r>
            <a:r>
              <a:rPr lang="en-US" sz="2400" dirty="0" err="1"/>
              <a:t>Colleyille</a:t>
            </a:r>
            <a:r>
              <a:rPr lang="en-US" sz="2400" dirty="0"/>
              <a:t> - 4.53</a:t>
            </a:r>
          </a:p>
          <a:p>
            <a:r>
              <a:rPr lang="en-US" sz="2400" b="1" u="sng" dirty="0"/>
              <a:t>Westlake – 2.31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84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814C7-361F-460F-929D-3250D2167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Crime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D58BF-7D2C-4773-A7D3-CEBEFA45C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3"/>
            <a:ext cx="9639650" cy="48520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2022:</a:t>
            </a:r>
          </a:p>
          <a:p>
            <a:r>
              <a:rPr lang="en-US" sz="2400" dirty="0"/>
              <a:t>DWI Arrests = 47 (36 in 2021) 31% increase</a:t>
            </a:r>
          </a:p>
          <a:p>
            <a:r>
              <a:rPr lang="en-US" sz="2400" dirty="0"/>
              <a:t>Narcotic Arrests = 43 (35 in 2021) 23% increase </a:t>
            </a:r>
          </a:p>
          <a:p>
            <a:r>
              <a:rPr lang="en-US" sz="2400" dirty="0"/>
              <a:t>Larceny/thefts</a:t>
            </a:r>
          </a:p>
          <a:p>
            <a:pPr lvl="1"/>
            <a:r>
              <a:rPr lang="en-US" dirty="0"/>
              <a:t>Construction sites</a:t>
            </a:r>
          </a:p>
          <a:p>
            <a:pPr lvl="1"/>
            <a:r>
              <a:rPr lang="en-US" dirty="0"/>
              <a:t>Unsecured vehicles</a:t>
            </a:r>
          </a:p>
          <a:p>
            <a:pPr lvl="1"/>
            <a:r>
              <a:rPr lang="en-US" dirty="0"/>
              <a:t>CVS 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Crime Prevention Unit (Hide, Lock, Take)</a:t>
            </a:r>
          </a:p>
          <a:p>
            <a:pPr lvl="1"/>
            <a:r>
              <a:rPr lang="en-US" dirty="0">
                <a:solidFill>
                  <a:prstClr val="black"/>
                </a:solidFill>
              </a:rPr>
              <a:t>94.1% - property crimes  (Burglary &amp; Larceny/Theft)</a:t>
            </a:r>
          </a:p>
          <a:p>
            <a:pPr lvl="2"/>
            <a:r>
              <a:rPr lang="en-US" sz="2400" dirty="0">
                <a:solidFill>
                  <a:prstClr val="black"/>
                </a:solidFill>
              </a:rPr>
              <a:t>29 of 34 Part 1 Crimes - Larceny/Theft</a:t>
            </a:r>
          </a:p>
          <a:p>
            <a:endParaRPr lang="en-US" dirty="0"/>
          </a:p>
          <a:p>
            <a:endParaRPr lang="en-US" sz="2600" dirty="0"/>
          </a:p>
          <a:p>
            <a:pPr marL="0" indent="0">
              <a:buNone/>
            </a:pPr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68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+mn-lt"/>
              </a:rPr>
              <a:t>Performance Measures</a:t>
            </a:r>
            <a:r>
              <a:rPr lang="en-US" dirty="0">
                <a:solidFill>
                  <a:prstClr val="black"/>
                </a:solidFill>
                <a:latin typeface="+mn-lt"/>
              </a:rPr>
              <a:t> </a:t>
            </a:r>
            <a:br>
              <a:rPr lang="en-US" dirty="0">
                <a:solidFill>
                  <a:prstClr val="black"/>
                </a:solidFill>
              </a:rPr>
            </a:br>
            <a:r>
              <a:rPr lang="en-US" sz="4000" b="1" dirty="0">
                <a:latin typeface="+mn-lt"/>
              </a:rPr>
              <a:t>Traffic 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7364" y="1798594"/>
            <a:ext cx="10037272" cy="485620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u="sng" dirty="0"/>
              <a:t>Enforcement, Education, Partnership</a:t>
            </a:r>
          </a:p>
          <a:p>
            <a:r>
              <a:rPr lang="en-US" sz="2600" dirty="0"/>
              <a:t>6% increase in reportable crashes from 2021 </a:t>
            </a:r>
            <a:r>
              <a:rPr lang="en-US" sz="2600" b="1" dirty="0"/>
              <a:t>(89) </a:t>
            </a:r>
            <a:r>
              <a:rPr lang="en-US" sz="2600" dirty="0"/>
              <a:t>to 2022 </a:t>
            </a:r>
            <a:r>
              <a:rPr lang="en-US" sz="2600" b="1" dirty="0"/>
              <a:t>(95)</a:t>
            </a:r>
          </a:p>
          <a:p>
            <a:r>
              <a:rPr lang="en-US" sz="2600" dirty="0"/>
              <a:t>22% increase in overall crashes from 2021 </a:t>
            </a:r>
            <a:r>
              <a:rPr lang="en-US" sz="2600" b="1" dirty="0"/>
              <a:t>(254) </a:t>
            </a:r>
            <a:r>
              <a:rPr lang="en-US" sz="2600" dirty="0"/>
              <a:t>to 2022 </a:t>
            </a:r>
            <a:r>
              <a:rPr lang="en-US" sz="2600" b="1" dirty="0"/>
              <a:t>(310)</a:t>
            </a:r>
          </a:p>
          <a:p>
            <a:r>
              <a:rPr lang="en-US" sz="2600" dirty="0"/>
              <a:t>Fatality crashes: 2021 </a:t>
            </a:r>
            <a:r>
              <a:rPr lang="en-US" sz="2600" b="1" dirty="0"/>
              <a:t>(0) </a:t>
            </a:r>
            <a:r>
              <a:rPr lang="en-US" sz="2600" dirty="0"/>
              <a:t>to 2022 </a:t>
            </a:r>
            <a:r>
              <a:rPr lang="en-US" sz="2600" b="1" dirty="0"/>
              <a:t>(1)</a:t>
            </a:r>
          </a:p>
          <a:p>
            <a:r>
              <a:rPr lang="en-US" sz="2600" dirty="0"/>
              <a:t>Top Three Factors for Intersection Crashes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Failed to Yield Right of Way - Stop Sign or Disregard Stop and Go Sign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Texting while driving, fatigued or asleep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Failed to control speed</a:t>
            </a:r>
          </a:p>
          <a:p>
            <a:r>
              <a:rPr lang="en-US" sz="2600" dirty="0"/>
              <a:t>Top Three Locations for Crashes</a:t>
            </a:r>
          </a:p>
          <a:p>
            <a:pPr marL="914400" lvl="1" indent="-457200">
              <a:spcBef>
                <a:spcPts val="1000"/>
              </a:spcBef>
              <a:buFont typeface="+mj-lt"/>
              <a:buAutoNum type="arabicPeriod"/>
            </a:pPr>
            <a:r>
              <a:rPr lang="en-US" sz="2600" dirty="0"/>
              <a:t>Davis and SH 114 </a:t>
            </a:r>
          </a:p>
          <a:p>
            <a:pPr marL="914400" lvl="1" indent="-457200">
              <a:spcBef>
                <a:spcPts val="1000"/>
              </a:spcBef>
              <a:buFont typeface="+mj-lt"/>
              <a:buAutoNum type="arabicPeriod"/>
            </a:pPr>
            <a:r>
              <a:rPr lang="en-US" sz="2600" dirty="0"/>
              <a:t>Trophy Lake and SH 114 </a:t>
            </a:r>
          </a:p>
          <a:p>
            <a:pPr marL="914400" lvl="1" indent="-457200">
              <a:spcBef>
                <a:spcPts val="1000"/>
              </a:spcBef>
              <a:buFont typeface="+mj-lt"/>
              <a:buAutoNum type="arabicPeriod"/>
            </a:pPr>
            <a:r>
              <a:rPr lang="en-US" sz="2600" dirty="0"/>
              <a:t>Roanoke Road and SH 170 </a:t>
            </a:r>
          </a:p>
          <a:p>
            <a:endParaRPr lang="en-US" dirty="0"/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806869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latin typeface="+mn-lt"/>
              </a:rPr>
              <a:t>Performance Measures</a:t>
            </a:r>
            <a:br>
              <a:rPr lang="en-US" sz="4000" b="1" dirty="0">
                <a:solidFill>
                  <a:prstClr val="black"/>
                </a:solidFill>
                <a:latin typeface="Calibri" panose="020F0502020204030204"/>
              </a:rPr>
            </a:br>
            <a:r>
              <a:rPr lang="en-US" sz="40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Timely Service</a:t>
            </a:r>
            <a:r>
              <a:rPr lang="en-US" sz="4000" b="1" dirty="0">
                <a:solidFill>
                  <a:prstClr val="black"/>
                </a:solidFill>
                <a:latin typeface="+mn-lt"/>
              </a:rPr>
              <a:t> 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5935"/>
            <a:ext cx="11353799" cy="42174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u="sng" dirty="0"/>
              <a:t>Westlake:</a:t>
            </a:r>
          </a:p>
          <a:p>
            <a:pPr algn="just"/>
            <a:r>
              <a:rPr lang="en-US" sz="2400" dirty="0"/>
              <a:t>NETCOM: Answer 911 in &lt; 10 seconds (Goal 90%) </a:t>
            </a:r>
            <a:r>
              <a:rPr lang="en-US" sz="2400" b="1" u="sng" dirty="0"/>
              <a:t>99%</a:t>
            </a:r>
            <a:r>
              <a:rPr lang="en-US" sz="2400" dirty="0"/>
              <a:t> </a:t>
            </a:r>
          </a:p>
          <a:p>
            <a:pPr marL="231775" indent="-231775" algn="just"/>
            <a:r>
              <a:rPr lang="en-US" sz="2400" dirty="0"/>
              <a:t>NETCOM: Answer 911 to Dispatch appropriate service (PD, FD, EMS) </a:t>
            </a:r>
          </a:p>
          <a:p>
            <a:pPr marL="0" indent="0" algn="just">
              <a:buNone/>
            </a:pPr>
            <a:r>
              <a:rPr lang="en-US" sz="2400" dirty="0"/>
              <a:t>(Goal &lt; 90 seconds) </a:t>
            </a:r>
            <a:r>
              <a:rPr lang="en-US" sz="2400" b="1" u="sng" dirty="0"/>
              <a:t>:41 seconds </a:t>
            </a:r>
            <a:r>
              <a:rPr lang="en-US" sz="2400" dirty="0"/>
              <a:t>(Total: Keller, Westlake, Southlake, Colleyville)</a:t>
            </a:r>
          </a:p>
          <a:p>
            <a:pPr algn="just"/>
            <a:r>
              <a:rPr lang="en-US" sz="2400" dirty="0"/>
              <a:t>Patrol Response Time to Priority 1 Call: (Goal &lt;5 min) </a:t>
            </a:r>
            <a:r>
              <a:rPr lang="en-US" sz="2400" b="1" u="sng" dirty="0"/>
              <a:t>4:14 (drive time); 4:55 (911 call</a:t>
            </a:r>
          </a:p>
          <a:p>
            <a:pPr marL="0" indent="0" algn="just">
              <a:buNone/>
            </a:pPr>
            <a:r>
              <a:rPr lang="en-US" sz="2400" b="1" u="sng" dirty="0"/>
              <a:t>to arrival)</a:t>
            </a:r>
          </a:p>
          <a:p>
            <a:pPr marL="457200" lvl="1" indent="0" algn="just">
              <a:buNone/>
            </a:pPr>
            <a:r>
              <a:rPr lang="en-US" b="1" u="sng" dirty="0"/>
              <a:t>Fastest:</a:t>
            </a:r>
            <a:r>
              <a:rPr lang="en-US" dirty="0"/>
              <a:t>	1:15 (:20 drive time)</a:t>
            </a:r>
            <a:endParaRPr lang="en-US" b="1" u="sng" dirty="0"/>
          </a:p>
          <a:p>
            <a:pPr marL="457200" lvl="1" indent="0" algn="just">
              <a:buNone/>
            </a:pPr>
            <a:r>
              <a:rPr lang="en-US" b="1" u="sng" dirty="0"/>
              <a:t>Slowest:</a:t>
            </a:r>
            <a:r>
              <a:rPr lang="en-US" dirty="0"/>
              <a:t>	13:56 (medical, conscious &amp; breathing – no code) </a:t>
            </a:r>
            <a:endParaRPr lang="en-US" b="1" u="sng" dirty="0"/>
          </a:p>
          <a:p>
            <a:pPr algn="just"/>
            <a:r>
              <a:rPr lang="en-US" sz="2400" dirty="0"/>
              <a:t>Patrol Response Time to All Priority Calls: (Goal &lt;12 min) </a:t>
            </a:r>
            <a:r>
              <a:rPr lang="en-US" sz="2400" b="1" u="sng" dirty="0"/>
              <a:t>10:15</a:t>
            </a:r>
          </a:p>
          <a:p>
            <a:pPr algn="just"/>
            <a:r>
              <a:rPr lang="en-US" sz="2400" b="1" dirty="0"/>
              <a:t>Respect of citizen’s time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885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1612</Words>
  <Application>Microsoft Office PowerPoint</Application>
  <PresentationFormat>Widescreen</PresentationFormat>
  <Paragraphs>293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Office Theme</vt:lpstr>
      <vt:lpstr>Keller Police Department  ‘Town of Westlake’  Annual Report 2022 </vt:lpstr>
      <vt:lpstr>Department Mission &amp; Values</vt:lpstr>
      <vt:lpstr> Performance Measures </vt:lpstr>
      <vt:lpstr>Performance Measures Crime Rate  </vt:lpstr>
      <vt:lpstr>Crime Rate</vt:lpstr>
      <vt:lpstr>2021 Comparison</vt:lpstr>
      <vt:lpstr>Crime Trends</vt:lpstr>
      <vt:lpstr>Performance Measures  Traffic Safety</vt:lpstr>
      <vt:lpstr>Performance Measures Timely Service </vt:lpstr>
      <vt:lpstr>Performance Measures Quality Service </vt:lpstr>
      <vt:lpstr>Performance Measures Quality Service </vt:lpstr>
      <vt:lpstr>Staffing</vt:lpstr>
      <vt:lpstr>Demographics – Sworn Personnel</vt:lpstr>
      <vt:lpstr>2022 Year in Review</vt:lpstr>
      <vt:lpstr>2022 Year in Review Re-Accreditation</vt:lpstr>
      <vt:lpstr>2022 Year in Review Regional Partnerships </vt:lpstr>
      <vt:lpstr>Racial Profiling Report</vt:lpstr>
      <vt:lpstr>2022 Year in Review Awards</vt:lpstr>
      <vt:lpstr>2022 Year in Review Career Development/Leadership Training </vt:lpstr>
      <vt:lpstr>2022 Year in Review Promotions</vt:lpstr>
      <vt:lpstr>2022 Year in Review Retirements</vt:lpstr>
      <vt:lpstr>PowerPoint Presentation</vt:lpstr>
    </vt:vector>
  </TitlesOfParts>
  <Company>City of Keller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Reynolds</dc:creator>
  <cp:lastModifiedBy>Brad Fortune</cp:lastModifiedBy>
  <cp:revision>220</cp:revision>
  <dcterms:created xsi:type="dcterms:W3CDTF">2016-12-02T22:22:05Z</dcterms:created>
  <dcterms:modified xsi:type="dcterms:W3CDTF">2023-02-27T21:26:13Z</dcterms:modified>
</cp:coreProperties>
</file>